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9"/>
  </p:notesMasterIdLst>
  <p:sldIdLst>
    <p:sldId id="256" r:id="rId2"/>
    <p:sldId id="266" r:id="rId3"/>
    <p:sldId id="258" r:id="rId4"/>
    <p:sldId id="271" r:id="rId5"/>
    <p:sldId id="270" r:id="rId6"/>
    <p:sldId id="259" r:id="rId7"/>
    <p:sldId id="263" r:id="rId8"/>
    <p:sldId id="267" r:id="rId9"/>
    <p:sldId id="265" r:id="rId10"/>
    <p:sldId id="264" r:id="rId11"/>
    <p:sldId id="260" r:id="rId12"/>
    <p:sldId id="268" r:id="rId13"/>
    <p:sldId id="261" r:id="rId14"/>
    <p:sldId id="269" r:id="rId15"/>
    <p:sldId id="274"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1761"/>
  </p:normalViewPr>
  <p:slideViewPr>
    <p:cSldViewPr snapToGrid="0" snapToObjects="1">
      <p:cViewPr varScale="1">
        <p:scale>
          <a:sx n="113" d="100"/>
          <a:sy n="113" d="100"/>
        </p:scale>
        <p:origin x="52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tiff>
</file>

<file path=ppt/media/image11.tiff>
</file>

<file path=ppt/media/image12.tiff>
</file>

<file path=ppt/media/image13.tiff>
</file>

<file path=ppt/media/image2.jpeg>
</file>

<file path=ppt/media/image3.png>
</file>

<file path=ppt/media/image4.tiff>
</file>

<file path=ppt/media/image5.tiff>
</file>

<file path=ppt/media/image6.tiff>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9F2547-8A26-8E45-8F3C-8CEDD3B82C20}" type="datetimeFigureOut">
              <a:rPr lang="en-US" smtClean="0"/>
              <a:t>12/4/20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71C247-CC27-4948-8DF7-B7E29862746B}" type="slidenum">
              <a:rPr lang="en-US" smtClean="0"/>
              <a:t>‹#›</a:t>
            </a:fld>
            <a:endParaRPr lang="en-US"/>
          </a:p>
        </p:txBody>
      </p:sp>
    </p:spTree>
    <p:extLst>
      <p:ext uri="{BB962C8B-B14F-4D97-AF65-F5344CB8AC3E}">
        <p14:creationId xmlns:p14="http://schemas.microsoft.com/office/powerpoint/2010/main" val="1669661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am a Master of Development Practice student at the </a:t>
            </a:r>
            <a:r>
              <a:rPr lang="en-US" dirty="0" err="1"/>
              <a:t>Rausser</a:t>
            </a:r>
            <a:r>
              <a:rPr lang="en-US" dirty="0"/>
              <a:t> College of Natural Resources, where I study information science and public policy. My project is on mapping the triple threat challenge of climate, conflict and poverty in Ethiopia</a:t>
            </a:r>
          </a:p>
        </p:txBody>
      </p:sp>
      <p:sp>
        <p:nvSpPr>
          <p:cNvPr id="4" name="Slide Number Placeholder 3"/>
          <p:cNvSpPr>
            <a:spLocks noGrp="1"/>
          </p:cNvSpPr>
          <p:nvPr>
            <p:ph type="sldNum" sz="quarter" idx="5"/>
          </p:nvPr>
        </p:nvSpPr>
        <p:spPr/>
        <p:txBody>
          <a:bodyPr/>
          <a:lstStyle/>
          <a:p>
            <a:fld id="{1A71C247-CC27-4948-8DF7-B7E29862746B}" type="slidenum">
              <a:rPr lang="en-US" smtClean="0"/>
              <a:t>1</a:t>
            </a:fld>
            <a:endParaRPr lang="en-US"/>
          </a:p>
        </p:txBody>
      </p:sp>
    </p:spTree>
    <p:extLst>
      <p:ext uri="{BB962C8B-B14F-4D97-AF65-F5344CB8AC3E}">
        <p14:creationId xmlns:p14="http://schemas.microsoft.com/office/powerpoint/2010/main" val="3335949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component of the project in poverty, and for this I simply made a district level </a:t>
            </a:r>
            <a:r>
              <a:rPr lang="en-US" dirty="0" err="1"/>
              <a:t>chloropeth</a:t>
            </a:r>
            <a:r>
              <a:rPr lang="en-US" dirty="0"/>
              <a:t> map of poverty in Ethiopia. I used the 2020 multidimensional poverty index put together by the OPHI, Oxford Poverty and Human Development Initial (OPHI), which I found using HDX, the humanitarian data exchange</a:t>
            </a:r>
          </a:p>
        </p:txBody>
      </p:sp>
      <p:sp>
        <p:nvSpPr>
          <p:cNvPr id="4" name="Slide Number Placeholder 3"/>
          <p:cNvSpPr>
            <a:spLocks noGrp="1"/>
          </p:cNvSpPr>
          <p:nvPr>
            <p:ph type="sldNum" sz="quarter" idx="5"/>
          </p:nvPr>
        </p:nvSpPr>
        <p:spPr/>
        <p:txBody>
          <a:bodyPr/>
          <a:lstStyle/>
          <a:p>
            <a:fld id="{1A71C247-CC27-4948-8DF7-B7E29862746B}" type="slidenum">
              <a:rPr lang="en-US" smtClean="0"/>
              <a:t>10</a:t>
            </a:fld>
            <a:endParaRPr lang="en-US"/>
          </a:p>
        </p:txBody>
      </p:sp>
    </p:spTree>
    <p:extLst>
      <p:ext uri="{BB962C8B-B14F-4D97-AF65-F5344CB8AC3E}">
        <p14:creationId xmlns:p14="http://schemas.microsoft.com/office/powerpoint/2010/main" val="1121096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higher poverty in climate vulnerable districts,. For example in the eastern </a:t>
            </a:r>
            <a:r>
              <a:rPr lang="en-US" dirty="0" err="1"/>
              <a:t>somali</a:t>
            </a:r>
            <a:r>
              <a:rPr lang="en-US" dirty="0"/>
              <a:t> region there is severe seasonal flooding each year from Apr – Sep. In the Northern Afar district we also see higher average temperatures. This is roughly speaking the finalized map for this portion of the project</a:t>
            </a:r>
          </a:p>
        </p:txBody>
      </p:sp>
      <p:sp>
        <p:nvSpPr>
          <p:cNvPr id="4" name="Slide Number Placeholder 3"/>
          <p:cNvSpPr>
            <a:spLocks noGrp="1"/>
          </p:cNvSpPr>
          <p:nvPr>
            <p:ph type="sldNum" sz="quarter" idx="5"/>
          </p:nvPr>
        </p:nvSpPr>
        <p:spPr/>
        <p:txBody>
          <a:bodyPr/>
          <a:lstStyle/>
          <a:p>
            <a:fld id="{1A71C247-CC27-4948-8DF7-B7E29862746B}" type="slidenum">
              <a:rPr lang="en-US" smtClean="0"/>
              <a:t>11</a:t>
            </a:fld>
            <a:endParaRPr lang="en-US"/>
          </a:p>
        </p:txBody>
      </p:sp>
    </p:spTree>
    <p:extLst>
      <p:ext uri="{BB962C8B-B14F-4D97-AF65-F5344CB8AC3E}">
        <p14:creationId xmlns:p14="http://schemas.microsoft.com/office/powerpoint/2010/main" val="639319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mapped the last component, conflict using the Armed Conflict Location Event Database or ACLED. This database provides the locations of about 6,000 political violence events that have taken place in Ethiopia from 1997 to 2020. </a:t>
            </a:r>
          </a:p>
        </p:txBody>
      </p:sp>
      <p:sp>
        <p:nvSpPr>
          <p:cNvPr id="4" name="Slide Number Placeholder 3"/>
          <p:cNvSpPr>
            <a:spLocks noGrp="1"/>
          </p:cNvSpPr>
          <p:nvPr>
            <p:ph type="sldNum" sz="quarter" idx="5"/>
          </p:nvPr>
        </p:nvSpPr>
        <p:spPr/>
        <p:txBody>
          <a:bodyPr/>
          <a:lstStyle/>
          <a:p>
            <a:fld id="{1A71C247-CC27-4948-8DF7-B7E29862746B}" type="slidenum">
              <a:rPr lang="en-US" smtClean="0"/>
              <a:t>12</a:t>
            </a:fld>
            <a:endParaRPr lang="en-US"/>
          </a:p>
        </p:txBody>
      </p:sp>
    </p:spTree>
    <p:extLst>
      <p:ext uri="{BB962C8B-B14F-4D97-AF65-F5344CB8AC3E}">
        <p14:creationId xmlns:p14="http://schemas.microsoft.com/office/powerpoint/2010/main" val="1272599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that map of the point data. What we see here is more conflict events in the center and eastern regions of the Ethiopia. And as a result, we might also expect to see more fatalities here as well</a:t>
            </a:r>
          </a:p>
        </p:txBody>
      </p:sp>
      <p:sp>
        <p:nvSpPr>
          <p:cNvPr id="4" name="Slide Number Placeholder 3"/>
          <p:cNvSpPr>
            <a:spLocks noGrp="1"/>
          </p:cNvSpPr>
          <p:nvPr>
            <p:ph type="sldNum" sz="quarter" idx="5"/>
          </p:nvPr>
        </p:nvSpPr>
        <p:spPr/>
        <p:txBody>
          <a:bodyPr/>
          <a:lstStyle/>
          <a:p>
            <a:fld id="{1A71C247-CC27-4948-8DF7-B7E29862746B}" type="slidenum">
              <a:rPr lang="en-US" smtClean="0"/>
              <a:t>13</a:t>
            </a:fld>
            <a:endParaRPr lang="en-US"/>
          </a:p>
        </p:txBody>
      </p:sp>
    </p:spTree>
    <p:extLst>
      <p:ext uri="{BB962C8B-B14F-4D97-AF65-F5344CB8AC3E}">
        <p14:creationId xmlns:p14="http://schemas.microsoft.com/office/powerpoint/2010/main" val="4689818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ACLED data also has an attribute called number of fatalities per event. This is what I will use to measure conflict severity, which I will define as the number of fatalities by 100,000 people. Specifically, I will count points in polygons to aggregate the number of fatalities in a given district. Then, I will use district-level population statistics to calculate  the number of fatalities by 100,000.  The final output of this will be a district level </a:t>
            </a:r>
            <a:r>
              <a:rPr lang="en-US" dirty="0" err="1"/>
              <a:t>chorlopeth</a:t>
            </a:r>
            <a:r>
              <a:rPr lang="en-US" dirty="0"/>
              <a:t> of this metric.</a:t>
            </a:r>
          </a:p>
        </p:txBody>
      </p:sp>
      <p:sp>
        <p:nvSpPr>
          <p:cNvPr id="4" name="Slide Number Placeholder 3"/>
          <p:cNvSpPr>
            <a:spLocks noGrp="1"/>
          </p:cNvSpPr>
          <p:nvPr>
            <p:ph type="sldNum" sz="quarter" idx="5"/>
          </p:nvPr>
        </p:nvSpPr>
        <p:spPr/>
        <p:txBody>
          <a:bodyPr/>
          <a:lstStyle/>
          <a:p>
            <a:fld id="{1A71C247-CC27-4948-8DF7-B7E29862746B}" type="slidenum">
              <a:rPr lang="en-US" smtClean="0"/>
              <a:t>14</a:t>
            </a:fld>
            <a:endParaRPr lang="en-US"/>
          </a:p>
        </p:txBody>
      </p:sp>
    </p:spTree>
    <p:extLst>
      <p:ext uri="{BB962C8B-B14F-4D97-AF65-F5344CB8AC3E}">
        <p14:creationId xmlns:p14="http://schemas.microsoft.com/office/powerpoint/2010/main" val="1000609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if we have time, I wanted to share 3 maps of covariates I considered but didn’t use. This is a </a:t>
            </a:r>
            <a:r>
              <a:rPr lang="en-US" dirty="0" err="1"/>
              <a:t>chloropeth</a:t>
            </a:r>
            <a:r>
              <a:rPr lang="en-US" dirty="0"/>
              <a:t> map of COVID cases per 100,000 with data from the HDX database. Here, we see the highest caseload in the center where Addis Ababa is, and in a small district in the east called Dire </a:t>
            </a:r>
            <a:r>
              <a:rPr lang="en-US" dirty="0" err="1"/>
              <a:t>Dawa</a:t>
            </a:r>
            <a:r>
              <a:rPr lang="en-US" dirty="0"/>
              <a:t>.</a:t>
            </a:r>
          </a:p>
        </p:txBody>
      </p:sp>
      <p:sp>
        <p:nvSpPr>
          <p:cNvPr id="4" name="Slide Number Placeholder 3"/>
          <p:cNvSpPr>
            <a:spLocks noGrp="1"/>
          </p:cNvSpPr>
          <p:nvPr>
            <p:ph type="sldNum" sz="quarter" idx="5"/>
          </p:nvPr>
        </p:nvSpPr>
        <p:spPr/>
        <p:txBody>
          <a:bodyPr/>
          <a:lstStyle/>
          <a:p>
            <a:fld id="{1A71C247-CC27-4948-8DF7-B7E29862746B}" type="slidenum">
              <a:rPr lang="en-US" smtClean="0"/>
              <a:t>15</a:t>
            </a:fld>
            <a:endParaRPr lang="en-US"/>
          </a:p>
        </p:txBody>
      </p:sp>
    </p:spTree>
    <p:extLst>
      <p:ext uri="{BB962C8B-B14F-4D97-AF65-F5344CB8AC3E}">
        <p14:creationId xmlns:p14="http://schemas.microsoft.com/office/powerpoint/2010/main" val="1178827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map of health sites across the country as of 2020. There’s obviously more in the central urban area where Addis is.</a:t>
            </a:r>
          </a:p>
        </p:txBody>
      </p:sp>
      <p:sp>
        <p:nvSpPr>
          <p:cNvPr id="4" name="Slide Number Placeholder 3"/>
          <p:cNvSpPr>
            <a:spLocks noGrp="1"/>
          </p:cNvSpPr>
          <p:nvPr>
            <p:ph type="sldNum" sz="quarter" idx="5"/>
          </p:nvPr>
        </p:nvSpPr>
        <p:spPr/>
        <p:txBody>
          <a:bodyPr/>
          <a:lstStyle/>
          <a:p>
            <a:fld id="{1A71C247-CC27-4948-8DF7-B7E29862746B}" type="slidenum">
              <a:rPr lang="en-US" smtClean="0"/>
              <a:t>16</a:t>
            </a:fld>
            <a:endParaRPr lang="en-US"/>
          </a:p>
        </p:txBody>
      </p:sp>
    </p:spTree>
    <p:extLst>
      <p:ext uri="{BB962C8B-B14F-4D97-AF65-F5344CB8AC3E}">
        <p14:creationId xmlns:p14="http://schemas.microsoft.com/office/powerpoint/2010/main" val="2888457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these are refugee camp sites. There seem to be many are near the border with Eritrea in the North, and South Sudan in the east</a:t>
            </a:r>
          </a:p>
        </p:txBody>
      </p:sp>
      <p:sp>
        <p:nvSpPr>
          <p:cNvPr id="4" name="Slide Number Placeholder 3"/>
          <p:cNvSpPr>
            <a:spLocks noGrp="1"/>
          </p:cNvSpPr>
          <p:nvPr>
            <p:ph type="sldNum" sz="quarter" idx="5"/>
          </p:nvPr>
        </p:nvSpPr>
        <p:spPr/>
        <p:txBody>
          <a:bodyPr/>
          <a:lstStyle/>
          <a:p>
            <a:fld id="{1A71C247-CC27-4948-8DF7-B7E29862746B}" type="slidenum">
              <a:rPr lang="en-US" smtClean="0"/>
              <a:t>17</a:t>
            </a:fld>
            <a:endParaRPr lang="en-US"/>
          </a:p>
        </p:txBody>
      </p:sp>
    </p:spTree>
    <p:extLst>
      <p:ext uri="{BB962C8B-B14F-4D97-AF65-F5344CB8AC3E}">
        <p14:creationId xmlns:p14="http://schemas.microsoft.com/office/powerpoint/2010/main" val="33997059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always been interested in how war disproportionately affects the poor, and more recently in the research linking rising global temperatures to conflict.</a:t>
            </a:r>
          </a:p>
        </p:txBody>
      </p:sp>
      <p:sp>
        <p:nvSpPr>
          <p:cNvPr id="4" name="Slide Number Placeholder 3"/>
          <p:cNvSpPr>
            <a:spLocks noGrp="1"/>
          </p:cNvSpPr>
          <p:nvPr>
            <p:ph type="sldNum" sz="quarter" idx="5"/>
          </p:nvPr>
        </p:nvSpPr>
        <p:spPr/>
        <p:txBody>
          <a:bodyPr/>
          <a:lstStyle/>
          <a:p>
            <a:fld id="{1A71C247-CC27-4948-8DF7-B7E29862746B}" type="slidenum">
              <a:rPr lang="en-US" smtClean="0"/>
              <a:t>2</a:t>
            </a:fld>
            <a:endParaRPr lang="en-US"/>
          </a:p>
        </p:txBody>
      </p:sp>
    </p:spTree>
    <p:extLst>
      <p:ext uri="{BB962C8B-B14F-4D97-AF65-F5344CB8AC3E}">
        <p14:creationId xmlns:p14="http://schemas.microsoft.com/office/powerpoint/2010/main" val="3728589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ETH because of what’s going on in Tigray right now, a district in northern Ethiopia that borders </a:t>
            </a:r>
            <a:r>
              <a:rPr lang="en-US" dirty="0" err="1"/>
              <a:t>Eritera</a:t>
            </a:r>
            <a:r>
              <a:rPr lang="en-US" dirty="0"/>
              <a:t>, a country that has been at war with Ethiopia for the last few decades. As of today 20,000 Ethiopian refugees have fled Tigray for Sudan to escape the infighting between the military and an armed Tigray nationalist group known as the TPLF</a:t>
            </a:r>
          </a:p>
        </p:txBody>
      </p:sp>
      <p:sp>
        <p:nvSpPr>
          <p:cNvPr id="4" name="Slide Number Placeholder 3"/>
          <p:cNvSpPr>
            <a:spLocks noGrp="1"/>
          </p:cNvSpPr>
          <p:nvPr>
            <p:ph type="sldNum" sz="quarter" idx="5"/>
          </p:nvPr>
        </p:nvSpPr>
        <p:spPr/>
        <p:txBody>
          <a:bodyPr/>
          <a:lstStyle/>
          <a:p>
            <a:fld id="{1A71C247-CC27-4948-8DF7-B7E29862746B}" type="slidenum">
              <a:rPr lang="en-US" smtClean="0"/>
              <a:t>3</a:t>
            </a:fld>
            <a:endParaRPr lang="en-US"/>
          </a:p>
        </p:txBody>
      </p:sp>
    </p:spTree>
    <p:extLst>
      <p:ext uri="{BB962C8B-B14F-4D97-AF65-F5344CB8AC3E}">
        <p14:creationId xmlns:p14="http://schemas.microsoft.com/office/powerpoint/2010/main" val="1021555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research shows that like many countries, Ethiopia is seeing more and more people being simultaneously affected by the triple threat of climate change, poverty and war. My goal is to identify these districts using web maps and spatial data analysis</a:t>
            </a:r>
          </a:p>
        </p:txBody>
      </p:sp>
      <p:sp>
        <p:nvSpPr>
          <p:cNvPr id="4" name="Slide Number Placeholder 3"/>
          <p:cNvSpPr>
            <a:spLocks noGrp="1"/>
          </p:cNvSpPr>
          <p:nvPr>
            <p:ph type="sldNum" sz="quarter" idx="5"/>
          </p:nvPr>
        </p:nvSpPr>
        <p:spPr/>
        <p:txBody>
          <a:bodyPr/>
          <a:lstStyle/>
          <a:p>
            <a:fld id="{1A71C247-CC27-4948-8DF7-B7E29862746B}" type="slidenum">
              <a:rPr lang="en-US" smtClean="0"/>
              <a:t>4</a:t>
            </a:fld>
            <a:endParaRPr lang="en-US"/>
          </a:p>
        </p:txBody>
      </p:sp>
    </p:spTree>
    <p:extLst>
      <p:ext uri="{BB962C8B-B14F-4D97-AF65-F5344CB8AC3E}">
        <p14:creationId xmlns:p14="http://schemas.microsoft.com/office/powerpoint/2010/main" val="2477113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final product will be a web map showing which Ethiopian districts rank high on climate change severity, poverty, and conflict severity, and for the rest of my presentation I’ll explain the </a:t>
            </a:r>
            <a:r>
              <a:rPr lang="en-US" dirty="0" err="1"/>
              <a:t>methodlogy</a:t>
            </a:r>
            <a:r>
              <a:rPr lang="en-US" dirty="0"/>
              <a:t> I have used to map each one</a:t>
            </a:r>
          </a:p>
        </p:txBody>
      </p:sp>
      <p:sp>
        <p:nvSpPr>
          <p:cNvPr id="4" name="Slide Number Placeholder 3"/>
          <p:cNvSpPr>
            <a:spLocks noGrp="1"/>
          </p:cNvSpPr>
          <p:nvPr>
            <p:ph type="sldNum" sz="quarter" idx="5"/>
          </p:nvPr>
        </p:nvSpPr>
        <p:spPr/>
        <p:txBody>
          <a:bodyPr/>
          <a:lstStyle/>
          <a:p>
            <a:fld id="{1A71C247-CC27-4948-8DF7-B7E29862746B}" type="slidenum">
              <a:rPr lang="en-US" smtClean="0"/>
              <a:t>5</a:t>
            </a:fld>
            <a:endParaRPr lang="en-US"/>
          </a:p>
        </p:txBody>
      </p:sp>
    </p:spTree>
    <p:extLst>
      <p:ext uri="{BB962C8B-B14F-4D97-AF65-F5344CB8AC3E}">
        <p14:creationId xmlns:p14="http://schemas.microsoft.com/office/powerpoint/2010/main" val="3825459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climate change severity, I combined the Digital Elevation Model or DEM for Ethiopia with a 30-year historical precipitation and temperature data record from the World Climate database. I used map algebra to come do this, namely a weighted average formula that combines these values to produce a summary score. My plan is to aggregate these values to the Admin 2 level or districts in Ethiopia.</a:t>
            </a:r>
          </a:p>
          <a:p>
            <a:endParaRPr lang="en-US" dirty="0"/>
          </a:p>
        </p:txBody>
      </p:sp>
      <p:sp>
        <p:nvSpPr>
          <p:cNvPr id="4" name="Slide Number Placeholder 3"/>
          <p:cNvSpPr>
            <a:spLocks noGrp="1"/>
          </p:cNvSpPr>
          <p:nvPr>
            <p:ph type="sldNum" sz="quarter" idx="5"/>
          </p:nvPr>
        </p:nvSpPr>
        <p:spPr/>
        <p:txBody>
          <a:bodyPr/>
          <a:lstStyle/>
          <a:p>
            <a:fld id="{1A71C247-CC27-4948-8DF7-B7E29862746B}" type="slidenum">
              <a:rPr lang="en-US" smtClean="0"/>
              <a:t>6</a:t>
            </a:fld>
            <a:endParaRPr lang="en-US"/>
          </a:p>
        </p:txBody>
      </p:sp>
    </p:spTree>
    <p:extLst>
      <p:ext uri="{BB962C8B-B14F-4D97-AF65-F5344CB8AC3E}">
        <p14:creationId xmlns:p14="http://schemas.microsoft.com/office/powerpoint/2010/main" val="3884411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DEMs and climatological </a:t>
            </a:r>
            <a:r>
              <a:rPr lang="en-US" dirty="0" err="1"/>
              <a:t>rasters</a:t>
            </a:r>
            <a:r>
              <a:rPr lang="en-US" dirty="0"/>
              <a:t> for Ethiopia. The temperature and precipitation </a:t>
            </a:r>
            <a:r>
              <a:rPr lang="en-US" dirty="0" err="1"/>
              <a:t>rasters</a:t>
            </a:r>
            <a:r>
              <a:rPr lang="en-US" dirty="0"/>
              <a:t> are from July, which is in the middle of Ethiopia’s rainy season. The current formula I used to combine these </a:t>
            </a:r>
            <a:r>
              <a:rPr lang="en-US" dirty="0" err="1"/>
              <a:t>rasters</a:t>
            </a:r>
            <a:r>
              <a:rPr lang="en-US" dirty="0"/>
              <a:t> was a simple weighted average. However, I’m uncertain about how to treat elevation in the formula and that’s one thing I’d love feedback on.</a:t>
            </a:r>
          </a:p>
        </p:txBody>
      </p:sp>
      <p:sp>
        <p:nvSpPr>
          <p:cNvPr id="4" name="Slide Number Placeholder 3"/>
          <p:cNvSpPr>
            <a:spLocks noGrp="1"/>
          </p:cNvSpPr>
          <p:nvPr>
            <p:ph type="sldNum" sz="quarter" idx="5"/>
          </p:nvPr>
        </p:nvSpPr>
        <p:spPr/>
        <p:txBody>
          <a:bodyPr/>
          <a:lstStyle/>
          <a:p>
            <a:fld id="{1A71C247-CC27-4948-8DF7-B7E29862746B}" type="slidenum">
              <a:rPr lang="en-US" smtClean="0"/>
              <a:t>7</a:t>
            </a:fld>
            <a:endParaRPr lang="en-US"/>
          </a:p>
        </p:txBody>
      </p:sp>
    </p:spTree>
    <p:extLst>
      <p:ext uri="{BB962C8B-B14F-4D97-AF65-F5344CB8AC3E}">
        <p14:creationId xmlns:p14="http://schemas.microsoft.com/office/powerpoint/2010/main" val="183331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output of that formulaic combination so far, mostly for illustrative purposes. You can see this looks a lot like the DEM because values are heavily influenced by the elevation data</a:t>
            </a:r>
          </a:p>
        </p:txBody>
      </p:sp>
      <p:sp>
        <p:nvSpPr>
          <p:cNvPr id="4" name="Slide Number Placeholder 3"/>
          <p:cNvSpPr>
            <a:spLocks noGrp="1"/>
          </p:cNvSpPr>
          <p:nvPr>
            <p:ph type="sldNum" sz="quarter" idx="5"/>
          </p:nvPr>
        </p:nvSpPr>
        <p:spPr/>
        <p:txBody>
          <a:bodyPr/>
          <a:lstStyle/>
          <a:p>
            <a:fld id="{1A71C247-CC27-4948-8DF7-B7E29862746B}" type="slidenum">
              <a:rPr lang="en-US" smtClean="0"/>
              <a:t>8</a:t>
            </a:fld>
            <a:endParaRPr lang="en-US"/>
          </a:p>
        </p:txBody>
      </p:sp>
    </p:spTree>
    <p:extLst>
      <p:ext uri="{BB962C8B-B14F-4D97-AF65-F5344CB8AC3E}">
        <p14:creationId xmlns:p14="http://schemas.microsoft.com/office/powerpoint/2010/main" val="475166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feedback, I’d love to her any ideas on developing a crude measure of climate vulnerability. Especially how to treat the elevation data in the formula, and the operations I could use to combine the </a:t>
            </a:r>
            <a:r>
              <a:rPr lang="en-US" dirty="0" err="1"/>
              <a:t>rasters</a:t>
            </a:r>
            <a:endParaRPr lang="en-US" dirty="0"/>
          </a:p>
        </p:txBody>
      </p:sp>
      <p:sp>
        <p:nvSpPr>
          <p:cNvPr id="4" name="Slide Number Placeholder 3"/>
          <p:cNvSpPr>
            <a:spLocks noGrp="1"/>
          </p:cNvSpPr>
          <p:nvPr>
            <p:ph type="sldNum" sz="quarter" idx="5"/>
          </p:nvPr>
        </p:nvSpPr>
        <p:spPr/>
        <p:txBody>
          <a:bodyPr/>
          <a:lstStyle/>
          <a:p>
            <a:fld id="{1A71C247-CC27-4948-8DF7-B7E29862746B}" type="slidenum">
              <a:rPr lang="en-US" smtClean="0"/>
              <a:t>9</a:t>
            </a:fld>
            <a:endParaRPr lang="en-US"/>
          </a:p>
        </p:txBody>
      </p:sp>
    </p:spTree>
    <p:extLst>
      <p:ext uri="{BB962C8B-B14F-4D97-AF65-F5344CB8AC3E}">
        <p14:creationId xmlns:p14="http://schemas.microsoft.com/office/powerpoint/2010/main" val="3430807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4594C-2871-8B49-92CC-C85A064F42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4143D6-984A-9142-A098-CA2EAF4BC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A1FB80-CA36-0B4E-B2DF-649DAD9D92CB}"/>
              </a:ext>
            </a:extLst>
          </p:cNvPr>
          <p:cNvSpPr>
            <a:spLocks noGrp="1"/>
          </p:cNvSpPr>
          <p:nvPr>
            <p:ph type="dt" sz="half" idx="10"/>
          </p:nvPr>
        </p:nvSpPr>
        <p:spPr/>
        <p:txBody>
          <a:bodyPr/>
          <a:lstStyle/>
          <a:p>
            <a:fld id="{11A6662E-FAF4-44BC-88B5-85A7CBFB6D30}" type="datetime1">
              <a:rPr lang="en-US" smtClean="0"/>
              <a:pPr/>
              <a:t>12/4/20</a:t>
            </a:fld>
            <a:endParaRPr lang="en-US"/>
          </a:p>
        </p:txBody>
      </p:sp>
      <p:sp>
        <p:nvSpPr>
          <p:cNvPr id="5" name="Footer Placeholder 4">
            <a:extLst>
              <a:ext uri="{FF2B5EF4-FFF2-40B4-BE49-F238E27FC236}">
                <a16:creationId xmlns:a16="http://schemas.microsoft.com/office/drawing/2014/main" id="{7E38E544-81C0-2D4B-AF8B-A73FDE20E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5D7003-CD32-CC4D-8163-4230D441C498}"/>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282358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F1182-3ABC-6F48-BE9F-43F74A6543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54D933-FC25-374D-9E0E-510E119A33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266ED1-5F58-B24B-A8A5-37CF2818816B}"/>
              </a:ext>
            </a:extLst>
          </p:cNvPr>
          <p:cNvSpPr>
            <a:spLocks noGrp="1"/>
          </p:cNvSpPr>
          <p:nvPr>
            <p:ph type="dt" sz="half" idx="10"/>
          </p:nvPr>
        </p:nvSpPr>
        <p:spPr/>
        <p:txBody>
          <a:bodyPr/>
          <a:lstStyle/>
          <a:p>
            <a:fld id="{4C559632-1575-4E14-B53B-3DC3D5ED3947}" type="datetime1">
              <a:rPr lang="en-US" smtClean="0"/>
              <a:t>12/4/20</a:t>
            </a:fld>
            <a:endParaRPr lang="en-US"/>
          </a:p>
        </p:txBody>
      </p:sp>
      <p:sp>
        <p:nvSpPr>
          <p:cNvPr id="5" name="Footer Placeholder 4">
            <a:extLst>
              <a:ext uri="{FF2B5EF4-FFF2-40B4-BE49-F238E27FC236}">
                <a16:creationId xmlns:a16="http://schemas.microsoft.com/office/drawing/2014/main" id="{FC619EE9-3E85-054F-9908-63B002884C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633569-F340-7747-96F7-3D98444D5C5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4722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76DC14-A772-7F4C-986A-B31B5C60BF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3FEF73-5B59-D547-A95D-9E5FCBEB4A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3B088F-7E15-E348-A1E3-6AE3E7F10C45}"/>
              </a:ext>
            </a:extLst>
          </p:cNvPr>
          <p:cNvSpPr>
            <a:spLocks noGrp="1"/>
          </p:cNvSpPr>
          <p:nvPr>
            <p:ph type="dt" sz="half" idx="10"/>
          </p:nvPr>
        </p:nvSpPr>
        <p:spPr/>
        <p:txBody>
          <a:bodyPr/>
          <a:lstStyle/>
          <a:p>
            <a:fld id="{CC4A6868-2568-4CC9-B302-F37117B01A6E}" type="datetime1">
              <a:rPr lang="en-US" smtClean="0"/>
              <a:t>12/4/20</a:t>
            </a:fld>
            <a:endParaRPr lang="en-US"/>
          </a:p>
        </p:txBody>
      </p:sp>
      <p:sp>
        <p:nvSpPr>
          <p:cNvPr id="5" name="Footer Placeholder 4">
            <a:extLst>
              <a:ext uri="{FF2B5EF4-FFF2-40B4-BE49-F238E27FC236}">
                <a16:creationId xmlns:a16="http://schemas.microsoft.com/office/drawing/2014/main" id="{AA1AC0C9-9CDF-FF4D-B327-761005AB4D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E02210-183B-AF48-AF1A-0AA872EB459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25500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E4592-8164-D740-96CF-5A36F5E20F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DDA0C1-A0CC-0245-934F-AA1FDBD20E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66903D-BF42-DC4A-ADBA-EA9E208E5EF6}"/>
              </a:ext>
            </a:extLst>
          </p:cNvPr>
          <p:cNvSpPr>
            <a:spLocks noGrp="1"/>
          </p:cNvSpPr>
          <p:nvPr>
            <p:ph type="dt" sz="half" idx="10"/>
          </p:nvPr>
        </p:nvSpPr>
        <p:spPr/>
        <p:txBody>
          <a:bodyPr/>
          <a:lstStyle/>
          <a:p>
            <a:fld id="{0055F08A-1E71-4B2B-BB49-E743F2903911}" type="datetime1">
              <a:rPr lang="en-US" smtClean="0"/>
              <a:t>12/4/20</a:t>
            </a:fld>
            <a:endParaRPr lang="en-US" dirty="0"/>
          </a:p>
        </p:txBody>
      </p:sp>
      <p:sp>
        <p:nvSpPr>
          <p:cNvPr id="5" name="Footer Placeholder 4">
            <a:extLst>
              <a:ext uri="{FF2B5EF4-FFF2-40B4-BE49-F238E27FC236}">
                <a16:creationId xmlns:a16="http://schemas.microsoft.com/office/drawing/2014/main" id="{90F30CEB-995F-D449-8C9C-D1FF115891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A5E309-230F-B94C-9AE5-BAB40D6FDA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37479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4B076-D711-704F-ADC5-18BDAD42F3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B0115D-5358-E141-AC05-27F5BC315A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CA140B-89C9-3241-A060-60F303C2B6B8}"/>
              </a:ext>
            </a:extLst>
          </p:cNvPr>
          <p:cNvSpPr>
            <a:spLocks noGrp="1"/>
          </p:cNvSpPr>
          <p:nvPr>
            <p:ph type="dt" sz="half" idx="10"/>
          </p:nvPr>
        </p:nvSpPr>
        <p:spPr/>
        <p:txBody>
          <a:bodyPr/>
          <a:lstStyle/>
          <a:p>
            <a:fld id="{15417D9E-721A-44BB-8863-9873FE64DA75}" type="datetime1">
              <a:rPr lang="en-US" smtClean="0"/>
              <a:t>12/4/20</a:t>
            </a:fld>
            <a:endParaRPr lang="en-US"/>
          </a:p>
        </p:txBody>
      </p:sp>
      <p:sp>
        <p:nvSpPr>
          <p:cNvPr id="5" name="Footer Placeholder 4">
            <a:extLst>
              <a:ext uri="{FF2B5EF4-FFF2-40B4-BE49-F238E27FC236}">
                <a16:creationId xmlns:a16="http://schemas.microsoft.com/office/drawing/2014/main" id="{751C27E3-17AE-9A41-A0EC-D47BE398CC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DFD7-EE74-9146-975F-21F5E2CB10F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548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A4881-CFDC-9A4B-AEB9-0A5C17D9A8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3908E2-EAAB-F646-A3A0-86EF68D4D0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5CFB52-C786-964D-9CD3-7A4AF2F34F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045A2B-24A5-E847-B51A-1CD993FFCBC2}"/>
              </a:ext>
            </a:extLst>
          </p:cNvPr>
          <p:cNvSpPr>
            <a:spLocks noGrp="1"/>
          </p:cNvSpPr>
          <p:nvPr>
            <p:ph type="dt" sz="half" idx="10"/>
          </p:nvPr>
        </p:nvSpPr>
        <p:spPr/>
        <p:txBody>
          <a:bodyPr/>
          <a:lstStyle/>
          <a:p>
            <a:fld id="{5F31DA2F-80B8-49CF-99FB-5ABCA53A607A}" type="datetime1">
              <a:rPr lang="en-US" smtClean="0"/>
              <a:t>12/4/20</a:t>
            </a:fld>
            <a:endParaRPr lang="en-US"/>
          </a:p>
        </p:txBody>
      </p:sp>
      <p:sp>
        <p:nvSpPr>
          <p:cNvPr id="6" name="Footer Placeholder 5">
            <a:extLst>
              <a:ext uri="{FF2B5EF4-FFF2-40B4-BE49-F238E27FC236}">
                <a16:creationId xmlns:a16="http://schemas.microsoft.com/office/drawing/2014/main" id="{DCF4982E-9089-404D-BA12-7A150A149D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276BCA-CBB6-9548-A529-F3EDD2F460C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0345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70A14-B29A-2147-8B00-ECEE225B06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A0904D-69D9-DC47-92B8-345C3E291A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754930-09C7-BD45-8B7E-C2CC135B7B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6EC4FE-94CF-1D42-A5E9-B09492BA00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409DC6-BDAE-F54A-B4AB-64A3C0036B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6251EE-B5B7-624B-B34F-00022061A7CE}"/>
              </a:ext>
            </a:extLst>
          </p:cNvPr>
          <p:cNvSpPr>
            <a:spLocks noGrp="1"/>
          </p:cNvSpPr>
          <p:nvPr>
            <p:ph type="dt" sz="half" idx="10"/>
          </p:nvPr>
        </p:nvSpPr>
        <p:spPr/>
        <p:txBody>
          <a:bodyPr/>
          <a:lstStyle/>
          <a:p>
            <a:fld id="{28852172-E6C9-4B6C-929A-A9DE3837BBF1}" type="datetime1">
              <a:rPr lang="en-US" smtClean="0"/>
              <a:t>12/4/20</a:t>
            </a:fld>
            <a:endParaRPr lang="en-US"/>
          </a:p>
        </p:txBody>
      </p:sp>
      <p:sp>
        <p:nvSpPr>
          <p:cNvPr id="8" name="Footer Placeholder 7">
            <a:extLst>
              <a:ext uri="{FF2B5EF4-FFF2-40B4-BE49-F238E27FC236}">
                <a16:creationId xmlns:a16="http://schemas.microsoft.com/office/drawing/2014/main" id="{1010FE11-4422-7E49-ACD8-207AD0C62E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B99E79-E864-A74F-B9C7-EE569E5DFF8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74811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AB81E-DF31-A640-A7C9-CCA97DDA91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64BC83-1031-AE43-9442-6D39AD089DBD}"/>
              </a:ext>
            </a:extLst>
          </p:cNvPr>
          <p:cNvSpPr>
            <a:spLocks noGrp="1"/>
          </p:cNvSpPr>
          <p:nvPr>
            <p:ph type="dt" sz="half" idx="10"/>
          </p:nvPr>
        </p:nvSpPr>
        <p:spPr/>
        <p:txBody>
          <a:bodyPr/>
          <a:lstStyle/>
          <a:p>
            <a:fld id="{3AB41CFF-90C9-47B3-9DA1-F2BF8D839F7E}" type="datetime1">
              <a:rPr lang="en-US" smtClean="0"/>
              <a:t>12/4/20</a:t>
            </a:fld>
            <a:endParaRPr lang="en-US"/>
          </a:p>
        </p:txBody>
      </p:sp>
      <p:sp>
        <p:nvSpPr>
          <p:cNvPr id="4" name="Footer Placeholder 3">
            <a:extLst>
              <a:ext uri="{FF2B5EF4-FFF2-40B4-BE49-F238E27FC236}">
                <a16:creationId xmlns:a16="http://schemas.microsoft.com/office/drawing/2014/main" id="{C6833BF4-2DBF-6247-A951-0D930052E55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BFD407-AD51-DE42-A0C4-48D6391C9E2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50063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9E643E-46DC-9440-BE6E-BE1D27B9A2CA}"/>
              </a:ext>
            </a:extLst>
          </p:cNvPr>
          <p:cNvSpPr>
            <a:spLocks noGrp="1"/>
          </p:cNvSpPr>
          <p:nvPr>
            <p:ph type="dt" sz="half" idx="10"/>
          </p:nvPr>
        </p:nvSpPr>
        <p:spPr/>
        <p:txBody>
          <a:bodyPr/>
          <a:lstStyle/>
          <a:p>
            <a:fld id="{F06048FA-06AB-4884-A69B-986B96E68A24}" type="datetime1">
              <a:rPr lang="en-US" smtClean="0"/>
              <a:t>12/4/20</a:t>
            </a:fld>
            <a:endParaRPr lang="en-US"/>
          </a:p>
        </p:txBody>
      </p:sp>
      <p:sp>
        <p:nvSpPr>
          <p:cNvPr id="3" name="Footer Placeholder 2">
            <a:extLst>
              <a:ext uri="{FF2B5EF4-FFF2-40B4-BE49-F238E27FC236}">
                <a16:creationId xmlns:a16="http://schemas.microsoft.com/office/drawing/2014/main" id="{606A0825-A151-B545-A3DA-348BADC7084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63AD60-EDF0-924A-BF03-5F8A98541F7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50746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075E-270A-1B4F-B684-426C2D6A4C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F0DEDF-D868-6C48-A784-8D7C36FEAE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9A5F21-A5D3-C94B-B4A4-7C928F0DCD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B6D923-A2DF-5848-8566-344C12CC678E}"/>
              </a:ext>
            </a:extLst>
          </p:cNvPr>
          <p:cNvSpPr>
            <a:spLocks noGrp="1"/>
          </p:cNvSpPr>
          <p:nvPr>
            <p:ph type="dt" sz="half" idx="10"/>
          </p:nvPr>
        </p:nvSpPr>
        <p:spPr/>
        <p:txBody>
          <a:bodyPr/>
          <a:lstStyle/>
          <a:p>
            <a:fld id="{50DB7ABA-0172-4F9C-889D-567164F66BCD}" type="datetime1">
              <a:rPr lang="en-US" smtClean="0"/>
              <a:t>12/4/20</a:t>
            </a:fld>
            <a:endParaRPr lang="en-US"/>
          </a:p>
        </p:txBody>
      </p:sp>
      <p:sp>
        <p:nvSpPr>
          <p:cNvPr id="6" name="Footer Placeholder 5">
            <a:extLst>
              <a:ext uri="{FF2B5EF4-FFF2-40B4-BE49-F238E27FC236}">
                <a16:creationId xmlns:a16="http://schemas.microsoft.com/office/drawing/2014/main" id="{2951BF6C-E245-854E-BBE7-3B78088E2F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3490AD-5FB9-6F45-9F36-98C9AB3CBB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70522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4A86-6373-2E45-B7D2-3D39DBB665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02BB1D1-26CA-8E49-9699-0FFCD1C2FC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5DA812-507D-F34B-A9CA-CB6D1BCD7A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19AFDD-32EF-2142-BFB2-BEBA78E1A5A4}"/>
              </a:ext>
            </a:extLst>
          </p:cNvPr>
          <p:cNvSpPr>
            <a:spLocks noGrp="1"/>
          </p:cNvSpPr>
          <p:nvPr>
            <p:ph type="dt" sz="half" idx="10"/>
          </p:nvPr>
        </p:nvSpPr>
        <p:spPr/>
        <p:txBody>
          <a:bodyPr/>
          <a:lstStyle/>
          <a:p>
            <a:fld id="{78AC6A5B-8AE7-4A41-B5A7-9ADC6686DC18}" type="datetime1">
              <a:rPr lang="en-US" smtClean="0"/>
              <a:t>12/4/20</a:t>
            </a:fld>
            <a:endParaRPr lang="en-US"/>
          </a:p>
        </p:txBody>
      </p:sp>
      <p:sp>
        <p:nvSpPr>
          <p:cNvPr id="6" name="Footer Placeholder 5">
            <a:extLst>
              <a:ext uri="{FF2B5EF4-FFF2-40B4-BE49-F238E27FC236}">
                <a16:creationId xmlns:a16="http://schemas.microsoft.com/office/drawing/2014/main" id="{0577E190-DE28-1243-B2A8-71C929C16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217A37-37AE-7D42-B3E5-409BF8FE27D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99216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D7A394-70AD-9345-84DD-3ACC6DCFBA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B41970-5258-1741-A73A-6B7C7FD495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44102B-0F59-D844-8041-791D97F8F0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12/4/20</a:t>
            </a:fld>
            <a:endParaRPr lang="en-US" dirty="0"/>
          </a:p>
        </p:txBody>
      </p:sp>
      <p:sp>
        <p:nvSpPr>
          <p:cNvPr id="5" name="Footer Placeholder 4">
            <a:extLst>
              <a:ext uri="{FF2B5EF4-FFF2-40B4-BE49-F238E27FC236}">
                <a16:creationId xmlns:a16="http://schemas.microsoft.com/office/drawing/2014/main" id="{038B5F70-5147-524A-BEAF-F9B4011650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CE7798F-7725-4F49-9576-6E1597C37D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683463059"/>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4" name="Rectangle 92">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DCACF9-8B8E-FB4A-ADE0-D72700EFA23A}"/>
              </a:ext>
            </a:extLst>
          </p:cNvPr>
          <p:cNvSpPr>
            <a:spLocks noGrp="1"/>
          </p:cNvSpPr>
          <p:nvPr>
            <p:ph type="ctrTitle"/>
          </p:nvPr>
        </p:nvSpPr>
        <p:spPr>
          <a:xfrm>
            <a:off x="6194716" y="739978"/>
            <a:ext cx="5334930" cy="3004145"/>
          </a:xfrm>
        </p:spPr>
        <p:txBody>
          <a:bodyPr>
            <a:normAutofit fontScale="90000"/>
          </a:bodyPr>
          <a:lstStyle/>
          <a:p>
            <a:r>
              <a:rPr lang="en-US" dirty="0">
                <a:latin typeface="Athelas" panose="02000503000000020003" pitchFamily="2" charset="77"/>
              </a:rPr>
              <a:t>Climate, Conflict and Poverty in Ethiopia</a:t>
            </a:r>
          </a:p>
        </p:txBody>
      </p:sp>
      <p:sp>
        <p:nvSpPr>
          <p:cNvPr id="3" name="Subtitle 2">
            <a:extLst>
              <a:ext uri="{FF2B5EF4-FFF2-40B4-BE49-F238E27FC236}">
                <a16:creationId xmlns:a16="http://schemas.microsoft.com/office/drawing/2014/main" id="{098E3824-89B7-984B-A2F9-BF205E39EC0A}"/>
              </a:ext>
            </a:extLst>
          </p:cNvPr>
          <p:cNvSpPr>
            <a:spLocks noGrp="1"/>
          </p:cNvSpPr>
          <p:nvPr>
            <p:ph type="subTitle" idx="1"/>
          </p:nvPr>
        </p:nvSpPr>
        <p:spPr>
          <a:xfrm>
            <a:off x="6194715" y="3836197"/>
            <a:ext cx="5334931" cy="2189214"/>
          </a:xfrm>
        </p:spPr>
        <p:txBody>
          <a:bodyPr>
            <a:normAutofit/>
          </a:bodyPr>
          <a:lstStyle/>
          <a:p>
            <a:r>
              <a:rPr lang="en-US">
                <a:latin typeface="Athelas" panose="02000503000000020003" pitchFamily="2" charset="77"/>
              </a:rPr>
              <a:t>Sri Ramesh</a:t>
            </a:r>
          </a:p>
          <a:p>
            <a:r>
              <a:rPr lang="en-US">
                <a:latin typeface="Athelas" panose="02000503000000020003" pitchFamily="2" charset="77"/>
              </a:rPr>
              <a:t>MDP Candidate, Development Practice Graduate Group</a:t>
            </a:r>
          </a:p>
          <a:p>
            <a:r>
              <a:rPr lang="en-US" err="1">
                <a:latin typeface="Athelas" panose="02000503000000020003" pitchFamily="2" charset="77"/>
              </a:rPr>
              <a:t>Rausser</a:t>
            </a:r>
            <a:r>
              <a:rPr lang="en-US">
                <a:latin typeface="Athelas" panose="02000503000000020003" pitchFamily="2" charset="77"/>
              </a:rPr>
              <a:t> College of Natural Resources</a:t>
            </a:r>
          </a:p>
        </p:txBody>
      </p:sp>
      <p:sp>
        <p:nvSpPr>
          <p:cNvPr id="95" name="Freeform: Shape 94">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7" name="Freeform: Shape 96">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Shape 100">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2050" name="Picture 2" descr="Ethiopia (Ethiopian flag) on the map of Africa in soft grunge and vintage  style, Stock Photo, Picture And Low Budget Royalty Free Image. Pic.  ESY-051528442 | agefotostock">
            <a:extLst>
              <a:ext uri="{FF2B5EF4-FFF2-40B4-BE49-F238E27FC236}">
                <a16:creationId xmlns:a16="http://schemas.microsoft.com/office/drawing/2014/main" id="{8EDE02DA-6081-6E4D-9458-F1CF214D17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 r="-1" b="-1"/>
          <a:stretch/>
        </p:blipFill>
        <p:spPr bwMode="auto">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a:noFill/>
          <a:extLst>
            <a:ext uri="{909E8E84-426E-40DD-AFC4-6F175D3DCCD1}">
              <a14:hiddenFill xmlns:a14="http://schemas.microsoft.com/office/drawing/2010/main">
                <a:solidFill>
                  <a:srgbClr val="FFFFFF"/>
                </a:solidFill>
              </a14:hiddenFill>
            </a:ext>
          </a:extLst>
        </p:spPr>
      </p:pic>
      <p:sp>
        <p:nvSpPr>
          <p:cNvPr id="105" name="Freeform: Shape 104">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786041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3" name="Rectangle 83">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4" name="Group 85">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95" name="Rectangle 86">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96" name="Rectangle 89">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FF7A5F-B47D-134A-A4DD-23E4398D58A6}"/>
              </a:ext>
            </a:extLst>
          </p:cNvPr>
          <p:cNvSpPr>
            <a:spLocks noGrp="1"/>
          </p:cNvSpPr>
          <p:nvPr>
            <p:ph type="title"/>
          </p:nvPr>
        </p:nvSpPr>
        <p:spPr>
          <a:xfrm>
            <a:off x="1153618" y="1239927"/>
            <a:ext cx="4008586" cy="4680583"/>
          </a:xfrm>
        </p:spPr>
        <p:txBody>
          <a:bodyPr anchor="ctr">
            <a:normAutofit/>
          </a:bodyPr>
          <a:lstStyle/>
          <a:p>
            <a:r>
              <a:rPr lang="en-US" dirty="0">
                <a:latin typeface="Athelas" panose="02000503000000020003" pitchFamily="2" charset="77"/>
              </a:rPr>
              <a:t>1. Mapping district-level poverty to visually see trends</a:t>
            </a:r>
          </a:p>
        </p:txBody>
      </p:sp>
      <p:sp>
        <p:nvSpPr>
          <p:cNvPr id="3" name="Content Placeholder 2">
            <a:extLst>
              <a:ext uri="{FF2B5EF4-FFF2-40B4-BE49-F238E27FC236}">
                <a16:creationId xmlns:a16="http://schemas.microsoft.com/office/drawing/2014/main" id="{DCD4670B-06FB-094C-8FBF-98EB9DB44D95}"/>
              </a:ext>
            </a:extLst>
          </p:cNvPr>
          <p:cNvSpPr>
            <a:spLocks noGrp="1"/>
          </p:cNvSpPr>
          <p:nvPr>
            <p:ph idx="1"/>
          </p:nvPr>
        </p:nvSpPr>
        <p:spPr>
          <a:xfrm>
            <a:off x="6291923" y="1239927"/>
            <a:ext cx="4971824" cy="4680583"/>
          </a:xfrm>
        </p:spPr>
        <p:txBody>
          <a:bodyPr anchor="ctr">
            <a:normAutofit/>
          </a:bodyPr>
          <a:lstStyle/>
          <a:p>
            <a:r>
              <a:rPr lang="en-US" sz="2000" b="1" dirty="0">
                <a:latin typeface="Athelas" panose="02000503000000020003" pitchFamily="2" charset="77"/>
              </a:rPr>
              <a:t>University of Oxford Poverty and Human Development Initiative (OPHI) via Humanitarian Data Exchange (</a:t>
            </a:r>
            <a:r>
              <a:rPr lang="en-US" sz="2000" b="1" dirty="0" err="1">
                <a:latin typeface="Athelas" panose="02000503000000020003" pitchFamily="2" charset="77"/>
              </a:rPr>
              <a:t>data.humdata.org</a:t>
            </a:r>
            <a:r>
              <a:rPr lang="en-US" sz="2000" b="1" dirty="0">
                <a:latin typeface="Athelas" panose="02000503000000020003" pitchFamily="2" charset="77"/>
              </a:rPr>
              <a:t>)</a:t>
            </a:r>
          </a:p>
          <a:p>
            <a:pPr lvl="1"/>
            <a:r>
              <a:rPr lang="en-US" sz="2000" dirty="0">
                <a:latin typeface="Athelas" panose="02000503000000020003" pitchFamily="2" charset="77"/>
              </a:rPr>
              <a:t>2020 Multidimensional Poverty Index (MPI)</a:t>
            </a:r>
          </a:p>
        </p:txBody>
      </p:sp>
    </p:spTree>
    <p:extLst>
      <p:ext uri="{BB962C8B-B14F-4D97-AF65-F5344CB8AC3E}">
        <p14:creationId xmlns:p14="http://schemas.microsoft.com/office/powerpoint/2010/main" val="3359406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72">
            <a:extLst>
              <a:ext uri="{FF2B5EF4-FFF2-40B4-BE49-F238E27FC236}">
                <a16:creationId xmlns:a16="http://schemas.microsoft.com/office/drawing/2014/main" id="{E45CA849-654C-4173-AD99-B3A2528275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BCCACB-674F-0343-B99C-E044D02AA040}"/>
              </a:ext>
            </a:extLst>
          </p:cNvPr>
          <p:cNvSpPr>
            <a:spLocks noGrp="1"/>
          </p:cNvSpPr>
          <p:nvPr>
            <p:ph type="title"/>
          </p:nvPr>
        </p:nvSpPr>
        <p:spPr>
          <a:xfrm>
            <a:off x="429768" y="411480"/>
            <a:ext cx="11201400" cy="1106424"/>
          </a:xfrm>
        </p:spPr>
        <p:txBody>
          <a:bodyPr>
            <a:normAutofit/>
          </a:bodyPr>
          <a:lstStyle/>
          <a:p>
            <a:r>
              <a:rPr lang="en-US" sz="3600" dirty="0">
                <a:latin typeface="Athelas" panose="02000503000000020003" pitchFamily="2" charset="77"/>
              </a:rPr>
              <a:t>We see higher poverty in climate-vulnerable districts</a:t>
            </a:r>
          </a:p>
        </p:txBody>
      </p:sp>
      <p:sp>
        <p:nvSpPr>
          <p:cNvPr id="3087" name="Rectangle 74">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7931"/>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76" name="Picture 4">
            <a:extLst>
              <a:ext uri="{FF2B5EF4-FFF2-40B4-BE49-F238E27FC236}">
                <a16:creationId xmlns:a16="http://schemas.microsoft.com/office/drawing/2014/main" id="{6EDA0110-D137-1344-8A68-C1FE4E50927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77" r="-609" b="-1333"/>
          <a:stretch/>
        </p:blipFill>
        <p:spPr bwMode="auto">
          <a:xfrm>
            <a:off x="429767" y="1517904"/>
            <a:ext cx="6745649" cy="4928616"/>
          </a:xfrm>
          <a:prstGeom prst="rect">
            <a:avLst/>
          </a:prstGeom>
          <a:noFill/>
          <a:extLst>
            <a:ext uri="{909E8E84-426E-40DD-AFC4-6F175D3DCCD1}">
              <a14:hiddenFill xmlns:a14="http://schemas.microsoft.com/office/drawing/2010/main">
                <a:solidFill>
                  <a:srgbClr val="FFFFFF"/>
                </a:solidFill>
              </a14:hiddenFill>
            </a:ext>
          </a:extLst>
        </p:spPr>
      </p:pic>
      <p:sp useBgFill="1">
        <p:nvSpPr>
          <p:cNvPr id="3088" name="Rectangle 76">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546FC46-3ADB-6840-90D1-F5F64B4E6175}"/>
              </a:ext>
            </a:extLst>
          </p:cNvPr>
          <p:cNvSpPr>
            <a:spLocks noGrp="1"/>
          </p:cNvSpPr>
          <p:nvPr>
            <p:ph idx="1"/>
          </p:nvPr>
        </p:nvSpPr>
        <p:spPr>
          <a:xfrm>
            <a:off x="7938752" y="2020824"/>
            <a:ext cx="3455097" cy="3959352"/>
          </a:xfrm>
        </p:spPr>
        <p:txBody>
          <a:bodyPr anchor="ctr">
            <a:normAutofit/>
          </a:bodyPr>
          <a:lstStyle/>
          <a:p>
            <a:r>
              <a:rPr lang="en-US" sz="1800" dirty="0">
                <a:latin typeface="Athelas" panose="02000503000000020003" pitchFamily="2" charset="77"/>
              </a:rPr>
              <a:t>Higher poverty in eastern Somali district, where there is frequent catastrophic flooding each year</a:t>
            </a:r>
          </a:p>
          <a:p>
            <a:r>
              <a:rPr lang="en-US" sz="1800" dirty="0">
                <a:latin typeface="Athelas" panose="02000503000000020003" pitchFamily="2" charset="77"/>
              </a:rPr>
              <a:t>Higher poverty in </a:t>
            </a:r>
            <a:r>
              <a:rPr lang="en-US" sz="1800" dirty="0" err="1">
                <a:latin typeface="Athelas" panose="02000503000000020003" pitchFamily="2" charset="77"/>
              </a:rPr>
              <a:t>nothern</a:t>
            </a:r>
            <a:r>
              <a:rPr lang="en-US" sz="1800" dirty="0">
                <a:latin typeface="Athelas" panose="02000503000000020003" pitchFamily="2" charset="77"/>
              </a:rPr>
              <a:t> Afar district, where average temperatures are higher</a:t>
            </a:r>
          </a:p>
          <a:p>
            <a:endParaRPr lang="en-US" sz="1800" dirty="0">
              <a:latin typeface="Athelas" panose="02000503000000020003" pitchFamily="2" charset="77"/>
            </a:endParaRPr>
          </a:p>
        </p:txBody>
      </p:sp>
    </p:spTree>
    <p:extLst>
      <p:ext uri="{BB962C8B-B14F-4D97-AF65-F5344CB8AC3E}">
        <p14:creationId xmlns:p14="http://schemas.microsoft.com/office/powerpoint/2010/main" val="1617606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FF7A5F-B47D-134A-A4DD-23E4398D58A6}"/>
              </a:ext>
            </a:extLst>
          </p:cNvPr>
          <p:cNvSpPr>
            <a:spLocks noGrp="1"/>
          </p:cNvSpPr>
          <p:nvPr>
            <p:ph type="title"/>
          </p:nvPr>
        </p:nvSpPr>
        <p:spPr>
          <a:xfrm>
            <a:off x="1153618" y="1239927"/>
            <a:ext cx="4008586" cy="4680583"/>
          </a:xfrm>
        </p:spPr>
        <p:txBody>
          <a:bodyPr anchor="ctr">
            <a:normAutofit/>
          </a:bodyPr>
          <a:lstStyle/>
          <a:p>
            <a:r>
              <a:rPr lang="en-US" sz="5200">
                <a:latin typeface="Athelas" panose="02000503000000020003" pitchFamily="2" charset="77"/>
              </a:rPr>
              <a:t>1. Mapping district-level conflict to visually see trends</a:t>
            </a:r>
          </a:p>
        </p:txBody>
      </p:sp>
      <p:sp>
        <p:nvSpPr>
          <p:cNvPr id="3" name="Content Placeholder 2">
            <a:extLst>
              <a:ext uri="{FF2B5EF4-FFF2-40B4-BE49-F238E27FC236}">
                <a16:creationId xmlns:a16="http://schemas.microsoft.com/office/drawing/2014/main" id="{DCD4670B-06FB-094C-8FBF-98EB9DB44D95}"/>
              </a:ext>
            </a:extLst>
          </p:cNvPr>
          <p:cNvSpPr>
            <a:spLocks noGrp="1"/>
          </p:cNvSpPr>
          <p:nvPr>
            <p:ph idx="1"/>
          </p:nvPr>
        </p:nvSpPr>
        <p:spPr>
          <a:xfrm>
            <a:off x="6291923" y="1239927"/>
            <a:ext cx="4971824" cy="4680583"/>
          </a:xfrm>
        </p:spPr>
        <p:txBody>
          <a:bodyPr anchor="ctr">
            <a:normAutofit/>
          </a:bodyPr>
          <a:lstStyle/>
          <a:p>
            <a:r>
              <a:rPr lang="en-US" sz="2000" b="1" dirty="0">
                <a:latin typeface="Athelas" panose="02000503000000020003" pitchFamily="2" charset="77"/>
              </a:rPr>
              <a:t>Armed Conflict Location Event Database (ACLED)</a:t>
            </a:r>
          </a:p>
          <a:p>
            <a:pPr lvl="1"/>
            <a:r>
              <a:rPr lang="en-US" sz="2000" dirty="0">
                <a:latin typeface="Athelas" panose="02000503000000020003" pitchFamily="2" charset="77"/>
              </a:rPr>
              <a:t>5,636 observations of armed and non-armed political violence in Ethiopia from 1997-2020</a:t>
            </a:r>
          </a:p>
          <a:p>
            <a:pPr lvl="1"/>
            <a:r>
              <a:rPr lang="en-US" sz="2000" dirty="0">
                <a:latin typeface="Athelas" panose="02000503000000020003" pitchFamily="2" charset="77"/>
              </a:rPr>
              <a:t>Attribute of interest: number of fatalities per event</a:t>
            </a:r>
          </a:p>
          <a:p>
            <a:pPr lvl="1"/>
            <a:r>
              <a:rPr lang="en-US" sz="2000" dirty="0">
                <a:latin typeface="Athelas" panose="02000503000000020003" pitchFamily="2" charset="77"/>
              </a:rPr>
              <a:t>Time frame: 1997-2020</a:t>
            </a:r>
          </a:p>
        </p:txBody>
      </p:sp>
    </p:spTree>
    <p:extLst>
      <p:ext uri="{BB962C8B-B14F-4D97-AF65-F5344CB8AC3E}">
        <p14:creationId xmlns:p14="http://schemas.microsoft.com/office/powerpoint/2010/main" val="989003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5EE80D73-1BE1-564B-90BA-0AAA34F85584}"/>
              </a:ext>
            </a:extLst>
          </p:cNvPr>
          <p:cNvSpPr>
            <a:spLocks noGrp="1"/>
          </p:cNvSpPr>
          <p:nvPr>
            <p:ph type="title"/>
          </p:nvPr>
        </p:nvSpPr>
        <p:spPr>
          <a:xfrm>
            <a:off x="9267909" y="2023110"/>
            <a:ext cx="2469624" cy="2846070"/>
          </a:xfrm>
        </p:spPr>
        <p:txBody>
          <a:bodyPr vert="horz" lIns="91440" tIns="45720" rIns="91440" bIns="45720" rtlCol="0" anchor="ctr">
            <a:normAutofit fontScale="90000"/>
          </a:bodyPr>
          <a:lstStyle/>
          <a:p>
            <a:r>
              <a:rPr lang="en-US" sz="3100" dirty="0">
                <a:latin typeface="Athelas" panose="02000503000000020003" pitchFamily="2" charset="77"/>
              </a:rPr>
              <a:t>More conflict events in Addis Ababa, Dire </a:t>
            </a:r>
            <a:r>
              <a:rPr lang="en-US" sz="3100" dirty="0" err="1">
                <a:latin typeface="Athelas" panose="02000503000000020003" pitchFamily="2" charset="77"/>
              </a:rPr>
              <a:t>Dawa</a:t>
            </a:r>
            <a:r>
              <a:rPr lang="en-US" sz="3100" dirty="0">
                <a:latin typeface="Athelas" panose="02000503000000020003" pitchFamily="2" charset="77"/>
              </a:rPr>
              <a:t>, Harari and Oromia districts</a:t>
            </a:r>
          </a:p>
        </p:txBody>
      </p:sp>
      <p:sp>
        <p:nvSpPr>
          <p:cNvPr id="26" name="Rectangle 25">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Map&#10;&#10;Description automatically generated">
            <a:extLst>
              <a:ext uri="{FF2B5EF4-FFF2-40B4-BE49-F238E27FC236}">
                <a16:creationId xmlns:a16="http://schemas.microsoft.com/office/drawing/2014/main" id="{3C3BFB87-8066-8A4B-988C-3422DF360259}"/>
              </a:ext>
            </a:extLst>
          </p:cNvPr>
          <p:cNvPicPr>
            <a:picLocks noGrp="1" noChangeAspect="1"/>
          </p:cNvPicPr>
          <p:nvPr>
            <p:ph idx="1"/>
          </p:nvPr>
        </p:nvPicPr>
        <p:blipFill rotWithShape="1">
          <a:blip r:embed="rId3"/>
          <a:srcRect t="9821" r="1" b="2356"/>
          <a:stretch/>
        </p:blipFill>
        <p:spPr>
          <a:xfrm>
            <a:off x="545238" y="858525"/>
            <a:ext cx="7608304" cy="5211906"/>
          </a:xfrm>
          <a:prstGeom prst="rect">
            <a:avLst/>
          </a:prstGeom>
        </p:spPr>
      </p:pic>
      <p:sp>
        <p:nvSpPr>
          <p:cNvPr id="30" name="Rectangle 29">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4741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1D3D0-7445-1243-93A4-2CE19D8C20F6}"/>
              </a:ext>
            </a:extLst>
          </p:cNvPr>
          <p:cNvSpPr>
            <a:spLocks noGrp="1"/>
          </p:cNvSpPr>
          <p:nvPr>
            <p:ph type="title"/>
          </p:nvPr>
        </p:nvSpPr>
        <p:spPr>
          <a:xfrm>
            <a:off x="808638" y="386930"/>
            <a:ext cx="9236700" cy="1188950"/>
          </a:xfrm>
        </p:spPr>
        <p:txBody>
          <a:bodyPr anchor="b">
            <a:normAutofit/>
          </a:bodyPr>
          <a:lstStyle/>
          <a:p>
            <a:r>
              <a:rPr lang="en-US" sz="3800">
                <a:latin typeface="Athelas" panose="02000503000000020003" pitchFamily="2" charset="77"/>
              </a:rPr>
              <a:t>Counting points in polygons to measure conflict severity</a:t>
            </a:r>
          </a:p>
        </p:txBody>
      </p:sp>
      <p:grpSp>
        <p:nvGrpSpPr>
          <p:cNvPr id="21" name="Group 20">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2" name="Rectangle 21">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2F32DFA-1BDC-BA40-BDAC-AF378825CFAF}"/>
              </a:ext>
            </a:extLst>
          </p:cNvPr>
          <p:cNvSpPr>
            <a:spLocks noGrp="1"/>
          </p:cNvSpPr>
          <p:nvPr>
            <p:ph idx="1"/>
          </p:nvPr>
        </p:nvSpPr>
        <p:spPr>
          <a:xfrm>
            <a:off x="793660" y="2599509"/>
            <a:ext cx="10143668" cy="3435531"/>
          </a:xfrm>
        </p:spPr>
        <p:txBody>
          <a:bodyPr anchor="ctr">
            <a:normAutofit/>
          </a:bodyPr>
          <a:lstStyle/>
          <a:p>
            <a:r>
              <a:rPr lang="en-US" sz="2400" dirty="0">
                <a:latin typeface="Athelas" panose="02000503000000020003" pitchFamily="2" charset="77"/>
              </a:rPr>
              <a:t>Will calculate metrics ‘fatalities per 100,000 people’ by counting points in polygons</a:t>
            </a:r>
          </a:p>
          <a:p>
            <a:pPr lvl="1"/>
            <a:r>
              <a:rPr lang="en-US" dirty="0">
                <a:latin typeface="Athelas" panose="02000503000000020003" pitchFamily="2" charset="77"/>
              </a:rPr>
              <a:t>5,636 observations of armed and non-armed conflict in ETH from 1997-2020</a:t>
            </a:r>
          </a:p>
          <a:p>
            <a:pPr lvl="1"/>
            <a:r>
              <a:rPr lang="en-US" dirty="0">
                <a:latin typeface="Athelas" panose="02000503000000020003" pitchFamily="2" charset="77"/>
              </a:rPr>
              <a:t>Count events in each ETH Adm 2 polygon, sum fatalities within polygon, divide by district population and multiply resulting value by 100,000</a:t>
            </a:r>
          </a:p>
        </p:txBody>
      </p:sp>
    </p:spTree>
    <p:extLst>
      <p:ext uri="{BB962C8B-B14F-4D97-AF65-F5344CB8AC3E}">
        <p14:creationId xmlns:p14="http://schemas.microsoft.com/office/powerpoint/2010/main" val="92327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0DF89-F439-3540-AF51-2F0AD5C7C849}"/>
              </a:ext>
            </a:extLst>
          </p:cNvPr>
          <p:cNvSpPr>
            <a:spLocks noGrp="1"/>
          </p:cNvSpPr>
          <p:nvPr>
            <p:ph type="title"/>
          </p:nvPr>
        </p:nvSpPr>
        <p:spPr>
          <a:xfrm>
            <a:off x="8153400" y="640081"/>
            <a:ext cx="3398518" cy="5255364"/>
          </a:xfrm>
        </p:spPr>
        <p:txBody>
          <a:bodyPr vert="horz" lIns="91440" tIns="45720" rIns="91440" bIns="45720" rtlCol="0" anchor="ctr">
            <a:normAutofit fontScale="90000"/>
          </a:bodyPr>
          <a:lstStyle/>
          <a:p>
            <a:r>
              <a:rPr lang="en-US" sz="4800" dirty="0">
                <a:latin typeface="Athelas" panose="02000503000000020003" pitchFamily="2" charset="77"/>
              </a:rPr>
              <a:t>COVID-19 cases per 100,000 (as of Oct 29, 2020)</a:t>
            </a:r>
            <a:br>
              <a:rPr lang="en-US" sz="4800" dirty="0">
                <a:latin typeface="Athelas" panose="02000503000000020003" pitchFamily="2" charset="77"/>
              </a:rPr>
            </a:br>
            <a:br>
              <a:rPr lang="en-US" sz="4800" dirty="0">
                <a:latin typeface="Athelas" panose="02000503000000020003" pitchFamily="2" charset="77"/>
              </a:rPr>
            </a:br>
            <a:r>
              <a:rPr lang="en-US" sz="3700" dirty="0">
                <a:latin typeface="Athelas" panose="02000503000000020003" pitchFamily="2" charset="77"/>
              </a:rPr>
              <a:t>Source: Humanitarian Data Exchange, OCHA Ethiopia</a:t>
            </a:r>
            <a:br>
              <a:rPr lang="en-US" sz="3700" dirty="0">
                <a:latin typeface="Athelas" panose="02000503000000020003" pitchFamily="2" charset="77"/>
              </a:rPr>
            </a:br>
            <a:endParaRPr lang="en-US" sz="3700" dirty="0">
              <a:latin typeface="Athelas" panose="02000503000000020003" pitchFamily="2" charset="77"/>
            </a:endParaRPr>
          </a:p>
        </p:txBody>
      </p:sp>
      <p:sp>
        <p:nvSpPr>
          <p:cNvPr id="13" name="Rectangle 8">
            <a:extLst>
              <a:ext uri="{FF2B5EF4-FFF2-40B4-BE49-F238E27FC236}">
                <a16:creationId xmlns:a16="http://schemas.microsoft.com/office/drawing/2014/main" id="{3FA8EA49-487B-4E62-AC3C-3D4A96EF0A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F3C8D54F-CA08-42F3-9924-FBA3CB680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208" y="484632"/>
            <a:ext cx="6594522"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E90937F5-CEDC-CC49-9464-933B4EF3A111}"/>
              </a:ext>
            </a:extLst>
          </p:cNvPr>
          <p:cNvPicPr>
            <a:picLocks noGrp="1" noChangeAspect="1"/>
          </p:cNvPicPr>
          <p:nvPr>
            <p:ph idx="1"/>
          </p:nvPr>
        </p:nvPicPr>
        <p:blipFill rotWithShape="1">
          <a:blip r:embed="rId3"/>
          <a:srcRect l="7725" r="-2646" b="2"/>
          <a:stretch/>
        </p:blipFill>
        <p:spPr>
          <a:xfrm>
            <a:off x="951882" y="965595"/>
            <a:ext cx="5965753" cy="4808332"/>
          </a:xfrm>
          <a:prstGeom prst="rect">
            <a:avLst/>
          </a:prstGeom>
          <a:effectLst/>
        </p:spPr>
      </p:pic>
    </p:spTree>
    <p:extLst>
      <p:ext uri="{BB962C8B-B14F-4D97-AF65-F5344CB8AC3E}">
        <p14:creationId xmlns:p14="http://schemas.microsoft.com/office/powerpoint/2010/main" val="2101481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84115-31AB-D943-A326-90E821D1826C}"/>
              </a:ext>
            </a:extLst>
          </p:cNvPr>
          <p:cNvSpPr>
            <a:spLocks noGrp="1"/>
          </p:cNvSpPr>
          <p:nvPr>
            <p:ph type="title"/>
          </p:nvPr>
        </p:nvSpPr>
        <p:spPr>
          <a:xfrm>
            <a:off x="8153400" y="640081"/>
            <a:ext cx="3398518" cy="5255364"/>
          </a:xfrm>
        </p:spPr>
        <p:txBody>
          <a:bodyPr vert="horz" lIns="91440" tIns="45720" rIns="91440" bIns="45720" rtlCol="0" anchor="ctr">
            <a:normAutofit/>
          </a:bodyPr>
          <a:lstStyle/>
          <a:p>
            <a:r>
              <a:rPr lang="en-US" dirty="0">
                <a:latin typeface="Athelas" panose="02000503000000020003" pitchFamily="2" charset="77"/>
              </a:rPr>
              <a:t>Location of health sites, 2020</a:t>
            </a:r>
            <a:br>
              <a:rPr lang="en-US" dirty="0">
                <a:latin typeface="Athelas" panose="02000503000000020003" pitchFamily="2" charset="77"/>
              </a:rPr>
            </a:br>
            <a:br>
              <a:rPr lang="en-US" dirty="0">
                <a:latin typeface="Athelas" panose="02000503000000020003" pitchFamily="2" charset="77"/>
              </a:rPr>
            </a:br>
            <a:r>
              <a:rPr lang="en-US" sz="3300" dirty="0">
                <a:latin typeface="Athelas" panose="02000503000000020003" pitchFamily="2" charset="77"/>
              </a:rPr>
              <a:t>Source: Humanitarian Data Exchange (HDX), OCHA Ethiopia</a:t>
            </a:r>
          </a:p>
        </p:txBody>
      </p:sp>
      <p:sp>
        <p:nvSpPr>
          <p:cNvPr id="51" name="Rectangle 50">
            <a:extLst>
              <a:ext uri="{FF2B5EF4-FFF2-40B4-BE49-F238E27FC236}">
                <a16:creationId xmlns:a16="http://schemas.microsoft.com/office/drawing/2014/main" id="{3FA8EA49-487B-4E62-AC3C-3D4A96EF0A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ounded Rectangle 9">
            <a:extLst>
              <a:ext uri="{FF2B5EF4-FFF2-40B4-BE49-F238E27FC236}">
                <a16:creationId xmlns:a16="http://schemas.microsoft.com/office/drawing/2014/main" id="{F3C8D54F-CA08-42F3-9924-FBA3CB680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208" y="484632"/>
            <a:ext cx="6594522"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8E7E7727-5A24-8A40-B3FB-1A23604598D6}"/>
              </a:ext>
            </a:extLst>
          </p:cNvPr>
          <p:cNvPicPr>
            <a:picLocks noGrp="1" noChangeAspect="1"/>
          </p:cNvPicPr>
          <p:nvPr>
            <p:ph idx="1"/>
          </p:nvPr>
        </p:nvPicPr>
        <p:blipFill rotWithShape="1">
          <a:blip r:embed="rId3"/>
          <a:srcRect r="4829" b="1"/>
          <a:stretch/>
        </p:blipFill>
        <p:spPr>
          <a:xfrm>
            <a:off x="951882" y="965595"/>
            <a:ext cx="5632217" cy="4808332"/>
          </a:xfrm>
          <a:prstGeom prst="rect">
            <a:avLst/>
          </a:prstGeom>
          <a:effectLst/>
        </p:spPr>
      </p:pic>
    </p:spTree>
    <p:extLst>
      <p:ext uri="{BB962C8B-B14F-4D97-AF65-F5344CB8AC3E}">
        <p14:creationId xmlns:p14="http://schemas.microsoft.com/office/powerpoint/2010/main" val="14892685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D0019-1DDA-B64A-BD9B-4C4DCB206B5D}"/>
              </a:ext>
            </a:extLst>
          </p:cNvPr>
          <p:cNvSpPr>
            <a:spLocks noGrp="1"/>
          </p:cNvSpPr>
          <p:nvPr>
            <p:ph type="title"/>
          </p:nvPr>
        </p:nvSpPr>
        <p:spPr>
          <a:xfrm>
            <a:off x="8153400" y="640081"/>
            <a:ext cx="3398518" cy="5255364"/>
          </a:xfrm>
        </p:spPr>
        <p:txBody>
          <a:bodyPr vert="horz" lIns="91440" tIns="45720" rIns="91440" bIns="45720" rtlCol="0" anchor="ctr">
            <a:normAutofit/>
          </a:bodyPr>
          <a:lstStyle/>
          <a:p>
            <a:r>
              <a:rPr lang="en-US" sz="4800" dirty="0">
                <a:latin typeface="Athelas" panose="02000503000000020003" pitchFamily="2" charset="77"/>
              </a:rPr>
              <a:t>Location of refugee camps, 2020</a:t>
            </a:r>
            <a:br>
              <a:rPr lang="en-US" sz="4800" dirty="0">
                <a:latin typeface="Athelas" panose="02000503000000020003" pitchFamily="2" charset="77"/>
              </a:rPr>
            </a:br>
            <a:br>
              <a:rPr lang="en-US" sz="4800" dirty="0">
                <a:latin typeface="Athelas" panose="02000503000000020003" pitchFamily="2" charset="77"/>
              </a:rPr>
            </a:br>
            <a:r>
              <a:rPr lang="en-US" sz="3300" dirty="0">
                <a:latin typeface="Athelas" panose="02000503000000020003" pitchFamily="2" charset="77"/>
              </a:rPr>
              <a:t>Source: Humanitarian Data Exchange, OCHA Ethiopia</a:t>
            </a:r>
          </a:p>
        </p:txBody>
      </p:sp>
      <p:sp>
        <p:nvSpPr>
          <p:cNvPr id="9" name="Rectangle 8">
            <a:extLst>
              <a:ext uri="{FF2B5EF4-FFF2-40B4-BE49-F238E27FC236}">
                <a16:creationId xmlns:a16="http://schemas.microsoft.com/office/drawing/2014/main" id="{3FA8EA49-487B-4E62-AC3C-3D4A96EF0A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3C8D54F-CA08-42F3-9924-FBA3CB680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208" y="484632"/>
            <a:ext cx="6594522"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Map&#10;&#10;Description automatically generated">
            <a:extLst>
              <a:ext uri="{FF2B5EF4-FFF2-40B4-BE49-F238E27FC236}">
                <a16:creationId xmlns:a16="http://schemas.microsoft.com/office/drawing/2014/main" id="{9ED4C9EA-067C-D440-89E4-766067413191}"/>
              </a:ext>
            </a:extLst>
          </p:cNvPr>
          <p:cNvPicPr>
            <a:picLocks noGrp="1" noChangeAspect="1"/>
          </p:cNvPicPr>
          <p:nvPr>
            <p:ph idx="1"/>
          </p:nvPr>
        </p:nvPicPr>
        <p:blipFill rotWithShape="1">
          <a:blip r:embed="rId3"/>
          <a:srcRect l="3364" r="2" b="2"/>
          <a:stretch/>
        </p:blipFill>
        <p:spPr>
          <a:xfrm>
            <a:off x="951882" y="965595"/>
            <a:ext cx="5632217" cy="4808332"/>
          </a:xfrm>
          <a:prstGeom prst="rect">
            <a:avLst/>
          </a:prstGeom>
          <a:effectLst/>
        </p:spPr>
      </p:pic>
    </p:spTree>
    <p:extLst>
      <p:ext uri="{BB962C8B-B14F-4D97-AF65-F5344CB8AC3E}">
        <p14:creationId xmlns:p14="http://schemas.microsoft.com/office/powerpoint/2010/main" val="193088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0519800-DEDB-0445-9401-383B63C5E6E1}"/>
              </a:ext>
            </a:extLst>
          </p:cNvPr>
          <p:cNvSpPr>
            <a:spLocks noGrp="1"/>
          </p:cNvSpPr>
          <p:nvPr>
            <p:ph type="title"/>
          </p:nvPr>
        </p:nvSpPr>
        <p:spPr>
          <a:xfrm>
            <a:off x="804671" y="640263"/>
            <a:ext cx="3284331" cy="5254510"/>
          </a:xfrm>
        </p:spPr>
        <p:txBody>
          <a:bodyPr>
            <a:normAutofit/>
          </a:bodyPr>
          <a:lstStyle/>
          <a:p>
            <a:r>
              <a:rPr lang="en-US" dirty="0">
                <a:latin typeface="Athelas" panose="02000503000000020003" pitchFamily="2" charset="77"/>
                <a:ea typeface="+mj-ea"/>
                <a:cs typeface="+mj-cs"/>
              </a:rPr>
              <a:t>Climate change, poverty, and conflict is a triple-threat in developing nations</a:t>
            </a:r>
            <a:endParaRPr lang="en-US" dirty="0">
              <a:latin typeface="Athelas" panose="02000503000000020003" pitchFamily="2" charset="77"/>
            </a:endParaRPr>
          </a:p>
        </p:txBody>
      </p:sp>
      <p:sp>
        <p:nvSpPr>
          <p:cNvPr id="3" name="Content Placeholder 2">
            <a:extLst>
              <a:ext uri="{FF2B5EF4-FFF2-40B4-BE49-F238E27FC236}">
                <a16:creationId xmlns:a16="http://schemas.microsoft.com/office/drawing/2014/main" id="{6F71FBB0-846F-4C48-9E67-FCD2FE908039}"/>
              </a:ext>
            </a:extLst>
          </p:cNvPr>
          <p:cNvSpPr>
            <a:spLocks noGrp="1"/>
          </p:cNvSpPr>
          <p:nvPr>
            <p:ph idx="1"/>
          </p:nvPr>
        </p:nvSpPr>
        <p:spPr>
          <a:xfrm>
            <a:off x="5358384" y="640263"/>
            <a:ext cx="6028944" cy="5254510"/>
          </a:xfrm>
        </p:spPr>
        <p:txBody>
          <a:bodyPr anchor="ctr">
            <a:normAutofit/>
          </a:bodyPr>
          <a:lstStyle/>
          <a:p>
            <a:r>
              <a:rPr lang="en-US" sz="2200" dirty="0">
                <a:solidFill>
                  <a:schemeClr val="bg1"/>
                </a:solidFill>
                <a:latin typeface="Athelas" panose="02000503000000020003" pitchFamily="2" charset="77"/>
                <a:ea typeface="+mj-ea"/>
                <a:cs typeface="+mj-cs"/>
              </a:rPr>
              <a:t>Number of people suffering from climate change, poverty, and conflict simultaneously is </a:t>
            </a:r>
            <a:r>
              <a:rPr lang="en-US" sz="2200" b="1" dirty="0">
                <a:solidFill>
                  <a:schemeClr val="bg1"/>
                </a:solidFill>
                <a:latin typeface="Athelas" panose="02000503000000020003" pitchFamily="2" charset="77"/>
                <a:ea typeface="+mj-ea"/>
                <a:cs typeface="+mj-cs"/>
              </a:rPr>
              <a:t>increasing</a:t>
            </a:r>
          </a:p>
          <a:p>
            <a:r>
              <a:rPr lang="en-US" sz="2200" dirty="0">
                <a:solidFill>
                  <a:schemeClr val="bg1"/>
                </a:solidFill>
                <a:latin typeface="Athelas" panose="02000503000000020003" pitchFamily="2" charset="77"/>
                <a:ea typeface="+mj-ea"/>
                <a:cs typeface="+mj-cs"/>
              </a:rPr>
              <a:t>Research shows a link between weather and war (rising global temperatures leading to humanitarian conflict)</a:t>
            </a:r>
          </a:p>
          <a:p>
            <a:r>
              <a:rPr lang="en-US" sz="2200" dirty="0">
                <a:solidFill>
                  <a:schemeClr val="bg1"/>
                </a:solidFill>
                <a:latin typeface="Athelas" panose="02000503000000020003" pitchFamily="2" charset="77"/>
                <a:ea typeface="+mj-ea"/>
                <a:cs typeface="+mj-cs"/>
              </a:rPr>
              <a:t>War also hits the poor the hardest</a:t>
            </a:r>
          </a:p>
        </p:txBody>
      </p:sp>
    </p:spTree>
    <p:extLst>
      <p:ext uri="{BB962C8B-B14F-4D97-AF65-F5344CB8AC3E}">
        <p14:creationId xmlns:p14="http://schemas.microsoft.com/office/powerpoint/2010/main" val="225407892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Las Vegas Ethiopian community protests war on Tigray region | Las Vegas  Review-Journal">
            <a:extLst>
              <a:ext uri="{FF2B5EF4-FFF2-40B4-BE49-F238E27FC236}">
                <a16:creationId xmlns:a16="http://schemas.microsoft.com/office/drawing/2014/main" id="{3D0EEF20-D8DE-C34A-97B4-0C36C1C5113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93" r="17208" b="2"/>
          <a:stretch/>
        </p:blipFill>
        <p:spPr bwMode="auto">
          <a:xfrm>
            <a:off x="991027" y="956945"/>
            <a:ext cx="4944107" cy="4944110"/>
          </a:xfrm>
          <a:custGeom>
            <a:avLst/>
            <a:gdLst/>
            <a:ahLst/>
            <a:cxnLst/>
            <a:rect l="l" t="t" r="r" b="b"/>
            <a:pathLst>
              <a:path w="4627646" h="4627648">
                <a:moveTo>
                  <a:pt x="2313823" y="0"/>
                </a:moveTo>
                <a:cubicBezTo>
                  <a:pt x="3591712" y="0"/>
                  <a:pt x="4627646" y="1035934"/>
                  <a:pt x="4627646" y="2313824"/>
                </a:cubicBezTo>
                <a:cubicBezTo>
                  <a:pt x="4627646" y="3591714"/>
                  <a:pt x="3591712" y="4627648"/>
                  <a:pt x="2313823" y="4627648"/>
                </a:cubicBezTo>
                <a:cubicBezTo>
                  <a:pt x="1035934" y="4627648"/>
                  <a:pt x="0" y="3591714"/>
                  <a:pt x="0" y="2313824"/>
                </a:cubicBezTo>
                <a:cubicBezTo>
                  <a:pt x="0" y="1035934"/>
                  <a:pt x="1035934" y="0"/>
                  <a:pt x="2313823" y="0"/>
                </a:cubicBez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descr="Ethiopian Refugees Dismiss Abiy 'Lies' Of Victory In Tigray | Barron's">
            <a:extLst>
              <a:ext uri="{FF2B5EF4-FFF2-40B4-BE49-F238E27FC236}">
                <a16:creationId xmlns:a16="http://schemas.microsoft.com/office/drawing/2014/main" id="{86081B6C-BAA5-D949-87C1-2614DCBCD60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665" r="9837" b="3"/>
          <a:stretch/>
        </p:blipFill>
        <p:spPr bwMode="auto">
          <a:xfrm>
            <a:off x="6256867" y="956945"/>
            <a:ext cx="4944107" cy="4944110"/>
          </a:xfrm>
          <a:custGeom>
            <a:avLst/>
            <a:gdLst/>
            <a:ahLst/>
            <a:cxnLst/>
            <a:rect l="l" t="t" r="r" b="b"/>
            <a:pathLst>
              <a:path w="4627646" h="4627648">
                <a:moveTo>
                  <a:pt x="2313823" y="0"/>
                </a:moveTo>
                <a:cubicBezTo>
                  <a:pt x="3591712" y="0"/>
                  <a:pt x="4627646" y="1035934"/>
                  <a:pt x="4627646" y="2313824"/>
                </a:cubicBezTo>
                <a:cubicBezTo>
                  <a:pt x="4627646" y="3591714"/>
                  <a:pt x="3591712" y="4627648"/>
                  <a:pt x="2313823" y="4627648"/>
                </a:cubicBezTo>
                <a:cubicBezTo>
                  <a:pt x="1035934" y="4627648"/>
                  <a:pt x="0" y="3591714"/>
                  <a:pt x="0" y="2313824"/>
                </a:cubicBezTo>
                <a:cubicBezTo>
                  <a:pt x="0" y="1035934"/>
                  <a:pt x="1035934" y="0"/>
                  <a:pt x="2313823" y="0"/>
                </a:cubicBezTo>
                <a:close/>
              </a:path>
            </a:pathLst>
          </a:cu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16723D2-BBBB-3D4C-8B73-0F3F0D92986B}"/>
              </a:ext>
            </a:extLst>
          </p:cNvPr>
          <p:cNvSpPr txBox="1"/>
          <p:nvPr/>
        </p:nvSpPr>
        <p:spPr>
          <a:xfrm>
            <a:off x="1659467" y="6028267"/>
            <a:ext cx="3725333" cy="369332"/>
          </a:xfrm>
          <a:prstGeom prst="rect">
            <a:avLst/>
          </a:prstGeom>
          <a:noFill/>
        </p:spPr>
        <p:txBody>
          <a:bodyPr wrap="square" rtlCol="0">
            <a:spAutoFit/>
          </a:bodyPr>
          <a:lstStyle/>
          <a:p>
            <a:r>
              <a:rPr lang="en-US" i="1" dirty="0">
                <a:latin typeface="Athelas" panose="02000503000000020003" pitchFamily="2" charset="77"/>
              </a:rPr>
              <a:t>Source: Las Vegas Review Journal</a:t>
            </a:r>
          </a:p>
        </p:txBody>
      </p:sp>
      <p:sp>
        <p:nvSpPr>
          <p:cNvPr id="5" name="TextBox 4">
            <a:extLst>
              <a:ext uri="{FF2B5EF4-FFF2-40B4-BE49-F238E27FC236}">
                <a16:creationId xmlns:a16="http://schemas.microsoft.com/office/drawing/2014/main" id="{87CD3B5D-DBCF-A241-B9DF-52AB5834EBB2}"/>
              </a:ext>
            </a:extLst>
          </p:cNvPr>
          <p:cNvSpPr txBox="1"/>
          <p:nvPr/>
        </p:nvSpPr>
        <p:spPr>
          <a:xfrm>
            <a:off x="7704673" y="6033910"/>
            <a:ext cx="2297287" cy="369332"/>
          </a:xfrm>
          <a:prstGeom prst="rect">
            <a:avLst/>
          </a:prstGeom>
          <a:noFill/>
        </p:spPr>
        <p:txBody>
          <a:bodyPr wrap="square" rtlCol="0">
            <a:spAutoFit/>
          </a:bodyPr>
          <a:lstStyle/>
          <a:p>
            <a:r>
              <a:rPr lang="en-US" i="1" dirty="0">
                <a:latin typeface="Athelas" panose="02000503000000020003" pitchFamily="2" charset="77"/>
              </a:rPr>
              <a:t>Source: TIME magazine</a:t>
            </a:r>
          </a:p>
        </p:txBody>
      </p:sp>
    </p:spTree>
    <p:extLst>
      <p:ext uri="{BB962C8B-B14F-4D97-AF65-F5344CB8AC3E}">
        <p14:creationId xmlns:p14="http://schemas.microsoft.com/office/powerpoint/2010/main" val="1498642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18" name="Straight Connector 17">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Rectangle 2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CFF26E-4255-ED49-A664-5F1848ADD7B5}"/>
              </a:ext>
            </a:extLst>
          </p:cNvPr>
          <p:cNvSpPr>
            <a:spLocks noGrp="1"/>
          </p:cNvSpPr>
          <p:nvPr>
            <p:ph type="title"/>
          </p:nvPr>
        </p:nvSpPr>
        <p:spPr>
          <a:xfrm>
            <a:off x="1524000" y="1584683"/>
            <a:ext cx="9144000" cy="2551829"/>
          </a:xfrm>
        </p:spPr>
        <p:txBody>
          <a:bodyPr vert="horz" lIns="91440" tIns="45720" rIns="91440" bIns="45720" rtlCol="0" anchor="ctr">
            <a:normAutofit/>
          </a:bodyPr>
          <a:lstStyle/>
          <a:p>
            <a:pPr algn="ctr"/>
            <a:r>
              <a:rPr lang="en-US" sz="4100" kern="1200" dirty="0">
                <a:solidFill>
                  <a:schemeClr val="tx1"/>
                </a:solidFill>
                <a:latin typeface="Athelas" panose="02000503000000020003" pitchFamily="2" charset="77"/>
              </a:rPr>
              <a:t>Research question: Which populations are suffering from climate change, poverty, and conflict at the same time?</a:t>
            </a:r>
            <a:br>
              <a:rPr lang="en-US" sz="4100" kern="1200" dirty="0">
                <a:solidFill>
                  <a:schemeClr val="tx1"/>
                </a:solidFill>
                <a:latin typeface="Athelas" panose="02000503000000020003" pitchFamily="2" charset="77"/>
              </a:rPr>
            </a:br>
            <a:endParaRPr lang="en-US" sz="4100" kern="1200" dirty="0">
              <a:solidFill>
                <a:schemeClr val="tx1"/>
              </a:solidFill>
              <a:latin typeface="Athelas" panose="02000503000000020003" pitchFamily="2" charset="77"/>
            </a:endParaRPr>
          </a:p>
        </p:txBody>
      </p:sp>
    </p:spTree>
    <p:extLst>
      <p:ext uri="{BB962C8B-B14F-4D97-AF65-F5344CB8AC3E}">
        <p14:creationId xmlns:p14="http://schemas.microsoft.com/office/powerpoint/2010/main" val="1100479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6A7E3-6945-6940-BF68-B449326A21F8}"/>
              </a:ext>
            </a:extLst>
          </p:cNvPr>
          <p:cNvSpPr>
            <a:spLocks noGrp="1"/>
          </p:cNvSpPr>
          <p:nvPr>
            <p:ph type="title"/>
          </p:nvPr>
        </p:nvSpPr>
        <p:spPr>
          <a:xfrm>
            <a:off x="808638" y="386930"/>
            <a:ext cx="9236700" cy="1188950"/>
          </a:xfrm>
        </p:spPr>
        <p:txBody>
          <a:bodyPr anchor="b">
            <a:normAutofit/>
          </a:bodyPr>
          <a:lstStyle/>
          <a:p>
            <a:r>
              <a:rPr lang="en-US" sz="3800" b="1" dirty="0">
                <a:latin typeface="Athelas" panose="02000503000000020003" pitchFamily="2" charset="77"/>
              </a:rPr>
              <a:t>Final output: A web map of Ethiopian districts that rank high on all three indices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F892BB-61DA-4449-8C66-0090EBB847A2}"/>
              </a:ext>
            </a:extLst>
          </p:cNvPr>
          <p:cNvSpPr>
            <a:spLocks noGrp="1"/>
          </p:cNvSpPr>
          <p:nvPr>
            <p:ph idx="1"/>
          </p:nvPr>
        </p:nvSpPr>
        <p:spPr>
          <a:xfrm>
            <a:off x="793660" y="2599509"/>
            <a:ext cx="10143668" cy="3435531"/>
          </a:xfrm>
        </p:spPr>
        <p:txBody>
          <a:bodyPr anchor="ctr">
            <a:normAutofit/>
          </a:bodyPr>
          <a:lstStyle/>
          <a:p>
            <a:r>
              <a:rPr lang="en-US" sz="2400" dirty="0">
                <a:latin typeface="Athelas" panose="02000503000000020003" pitchFamily="2" charset="77"/>
              </a:rPr>
              <a:t>Climate change severity (measured by a ‘Climate Vulnerability Index’)</a:t>
            </a:r>
          </a:p>
          <a:p>
            <a:r>
              <a:rPr lang="en-US" sz="2400" dirty="0">
                <a:latin typeface="Athelas" panose="02000503000000020003" pitchFamily="2" charset="77"/>
              </a:rPr>
              <a:t>Poverty (measured by the Multidimensional Poverty Index)</a:t>
            </a:r>
          </a:p>
          <a:p>
            <a:r>
              <a:rPr lang="en-US" sz="2400" dirty="0">
                <a:latin typeface="Athelas" panose="02000503000000020003" pitchFamily="2" charset="77"/>
              </a:rPr>
              <a:t>Conflict severity (measured by the number of fatalities per 100,000)</a:t>
            </a:r>
          </a:p>
        </p:txBody>
      </p:sp>
    </p:spTree>
    <p:extLst>
      <p:ext uri="{BB962C8B-B14F-4D97-AF65-F5344CB8AC3E}">
        <p14:creationId xmlns:p14="http://schemas.microsoft.com/office/powerpoint/2010/main" val="3193617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3" name="Rectangle 92">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FF7A5F-B47D-134A-A4DD-23E4398D58A6}"/>
              </a:ext>
            </a:extLst>
          </p:cNvPr>
          <p:cNvSpPr>
            <a:spLocks noGrp="1"/>
          </p:cNvSpPr>
          <p:nvPr>
            <p:ph type="title"/>
          </p:nvPr>
        </p:nvSpPr>
        <p:spPr>
          <a:xfrm>
            <a:off x="645065" y="1463040"/>
            <a:ext cx="3796306" cy="2690949"/>
          </a:xfrm>
        </p:spPr>
        <p:txBody>
          <a:bodyPr anchor="t">
            <a:normAutofit/>
          </a:bodyPr>
          <a:lstStyle/>
          <a:p>
            <a:r>
              <a:rPr lang="en-US" sz="3700" dirty="0">
                <a:latin typeface="Athelas" panose="02000503000000020003" pitchFamily="2" charset="77"/>
              </a:rPr>
              <a:t>1. Generating a type of </a:t>
            </a:r>
            <a:r>
              <a:rPr lang="en-US" sz="3700" b="1" dirty="0">
                <a:latin typeface="Athelas" panose="02000503000000020003" pitchFamily="2" charset="77"/>
              </a:rPr>
              <a:t>climate vulnerability index</a:t>
            </a:r>
            <a:r>
              <a:rPr lang="en-US" sz="3700" dirty="0">
                <a:latin typeface="Athelas" panose="02000503000000020003" pitchFamily="2" charset="77"/>
              </a:rPr>
              <a:t> using map algebra</a:t>
            </a:r>
          </a:p>
        </p:txBody>
      </p:sp>
      <p:grpSp>
        <p:nvGrpSpPr>
          <p:cNvPr id="95" name="Group 94">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96" name="Rectangle 95">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Connector 96">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99" name="Rectangle 9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D4670B-06FB-094C-8FBF-98EB9DB44D95}"/>
              </a:ext>
            </a:extLst>
          </p:cNvPr>
          <p:cNvSpPr>
            <a:spLocks noGrp="1"/>
          </p:cNvSpPr>
          <p:nvPr>
            <p:ph idx="1"/>
          </p:nvPr>
        </p:nvSpPr>
        <p:spPr>
          <a:xfrm>
            <a:off x="5656218" y="1463039"/>
            <a:ext cx="5542387" cy="4300447"/>
          </a:xfrm>
        </p:spPr>
        <p:txBody>
          <a:bodyPr anchor="t">
            <a:normAutofit lnSpcReduction="10000"/>
          </a:bodyPr>
          <a:lstStyle/>
          <a:p>
            <a:r>
              <a:rPr lang="en-US" sz="2200" b="1" dirty="0">
                <a:latin typeface="Athelas" panose="02000503000000020003" pitchFamily="2" charset="77"/>
              </a:rPr>
              <a:t>NASA STRM</a:t>
            </a:r>
          </a:p>
          <a:p>
            <a:pPr lvl="1"/>
            <a:r>
              <a:rPr lang="en-US" sz="2200" dirty="0">
                <a:latin typeface="Athelas" panose="02000503000000020003" pitchFamily="2" charset="77"/>
              </a:rPr>
              <a:t>Digital Elevation Model for Ethiopia, 2.5 m res</a:t>
            </a:r>
          </a:p>
          <a:p>
            <a:r>
              <a:rPr lang="en-US" sz="2200" b="1" dirty="0">
                <a:latin typeface="Athelas" panose="02000503000000020003" pitchFamily="2" charset="77"/>
              </a:rPr>
              <a:t>World Climate data </a:t>
            </a:r>
            <a:r>
              <a:rPr lang="en-US" sz="2200" b="1" dirty="0" err="1">
                <a:latin typeface="Athelas" panose="02000503000000020003" pitchFamily="2" charset="77"/>
              </a:rPr>
              <a:t>rasters</a:t>
            </a:r>
            <a:r>
              <a:rPr lang="en-US" sz="2200" b="1" dirty="0">
                <a:latin typeface="Athelas" panose="02000503000000020003" pitchFamily="2" charset="77"/>
              </a:rPr>
              <a:t> (</a:t>
            </a:r>
            <a:r>
              <a:rPr lang="en-US" sz="2200" b="1" dirty="0" err="1">
                <a:latin typeface="Athelas" panose="02000503000000020003" pitchFamily="2" charset="77"/>
              </a:rPr>
              <a:t>worldclim.org</a:t>
            </a:r>
            <a:r>
              <a:rPr lang="en-US" sz="2200" b="1" dirty="0">
                <a:latin typeface="Athelas" panose="02000503000000020003" pitchFamily="2" charset="77"/>
              </a:rPr>
              <a:t>)</a:t>
            </a:r>
            <a:endParaRPr lang="en-US" sz="2200" dirty="0">
              <a:latin typeface="Athelas" panose="02000503000000020003" pitchFamily="2" charset="77"/>
            </a:endParaRPr>
          </a:p>
          <a:p>
            <a:pPr lvl="1"/>
            <a:r>
              <a:rPr lang="en-US" sz="2200" dirty="0">
                <a:latin typeface="Athelas" panose="02000503000000020003" pitchFamily="2" charset="77"/>
              </a:rPr>
              <a:t>Precipitation (i.e. rainfall), 2.5 m, 1970-2000</a:t>
            </a:r>
          </a:p>
          <a:p>
            <a:pPr lvl="1"/>
            <a:r>
              <a:rPr lang="en-US" sz="2200" dirty="0">
                <a:latin typeface="Athelas" panose="02000503000000020003" pitchFamily="2" charset="77"/>
              </a:rPr>
              <a:t>Average temperature, 2.5 m, 1970-2000</a:t>
            </a:r>
          </a:p>
          <a:p>
            <a:pPr lvl="1"/>
            <a:r>
              <a:rPr lang="en-US" sz="2200" dirty="0">
                <a:latin typeface="Athelas" panose="02000503000000020003" pitchFamily="2" charset="77"/>
              </a:rPr>
              <a:t>Cropped and masked to ETH Adm 0</a:t>
            </a:r>
          </a:p>
          <a:p>
            <a:r>
              <a:rPr lang="en-US" sz="2600" dirty="0">
                <a:latin typeface="Athelas" panose="02000503000000020003" pitchFamily="2" charset="77"/>
              </a:rPr>
              <a:t>Formulaically combine </a:t>
            </a:r>
            <a:r>
              <a:rPr lang="en-US" sz="2600" dirty="0" err="1">
                <a:latin typeface="Athelas" panose="02000503000000020003" pitchFamily="2" charset="77"/>
              </a:rPr>
              <a:t>rasters</a:t>
            </a:r>
            <a:r>
              <a:rPr lang="en-US" sz="2600" dirty="0">
                <a:latin typeface="Athelas" panose="02000503000000020003" pitchFamily="2" charset="77"/>
              </a:rPr>
              <a:t> to generate an </a:t>
            </a:r>
            <a:r>
              <a:rPr lang="en-US" dirty="0">
                <a:latin typeface="Athelas" panose="02000503000000020003" pitchFamily="2" charset="77"/>
              </a:rPr>
              <a:t>index</a:t>
            </a:r>
          </a:p>
          <a:p>
            <a:r>
              <a:rPr lang="en-US" dirty="0">
                <a:latin typeface="Athelas" panose="02000503000000020003" pitchFamily="2" charset="77"/>
              </a:rPr>
              <a:t>Aggregate index to district level</a:t>
            </a:r>
          </a:p>
        </p:txBody>
      </p:sp>
    </p:spTree>
    <p:extLst>
      <p:ext uri="{BB962C8B-B14F-4D97-AF65-F5344CB8AC3E}">
        <p14:creationId xmlns:p14="http://schemas.microsoft.com/office/powerpoint/2010/main" val="3947842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96C8BAF-68F3-4B78-B238-35DF5D8656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4F4CD6D0-5A87-4BA2-A13A-0E40511C3C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4774" y="699565"/>
            <a:ext cx="3553132" cy="5156200"/>
            <a:chOff x="7807230" y="2012810"/>
            <a:chExt cx="3251252" cy="3459865"/>
          </a:xfrm>
        </p:grpSpPr>
        <p:sp>
          <p:nvSpPr>
            <p:cNvPr id="17" name="Rectangle 16">
              <a:extLst>
                <a:ext uri="{FF2B5EF4-FFF2-40B4-BE49-F238E27FC236}">
                  <a16:creationId xmlns:a16="http://schemas.microsoft.com/office/drawing/2014/main" id="{5877EAC0-2063-444D-8EE9-72FED2E03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55BF8-661A-4F4A-B4EC-923105C69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 name="Content Placeholder 3" descr="Map&#10;&#10;Description automatically generated">
            <a:extLst>
              <a:ext uri="{FF2B5EF4-FFF2-40B4-BE49-F238E27FC236}">
                <a16:creationId xmlns:a16="http://schemas.microsoft.com/office/drawing/2014/main" id="{967A6C89-DB08-C640-8FEA-406C6F61AA5C}"/>
              </a:ext>
            </a:extLst>
          </p:cNvPr>
          <p:cNvPicPr>
            <a:picLocks noChangeAspect="1"/>
          </p:cNvPicPr>
          <p:nvPr/>
        </p:nvPicPr>
        <p:blipFill>
          <a:blip r:embed="rId3"/>
          <a:stretch>
            <a:fillRect/>
          </a:stretch>
        </p:blipFill>
        <p:spPr>
          <a:xfrm>
            <a:off x="706568" y="1533348"/>
            <a:ext cx="3209544" cy="3488634"/>
          </a:xfrm>
          <a:prstGeom prst="rect">
            <a:avLst/>
          </a:prstGeom>
        </p:spPr>
      </p:pic>
      <p:grpSp>
        <p:nvGrpSpPr>
          <p:cNvPr id="20" name="Group 19">
            <a:extLst>
              <a:ext uri="{FF2B5EF4-FFF2-40B4-BE49-F238E27FC236}">
                <a16:creationId xmlns:a16="http://schemas.microsoft.com/office/drawing/2014/main" id="{E9537076-EF48-4F72-9164-FD8260D550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19434" y="699565"/>
            <a:ext cx="3553132" cy="5156200"/>
            <a:chOff x="7807230" y="2012810"/>
            <a:chExt cx="3251252" cy="3459865"/>
          </a:xfrm>
        </p:grpSpPr>
        <p:sp>
          <p:nvSpPr>
            <p:cNvPr id="21" name="Rectangle 20">
              <a:extLst>
                <a:ext uri="{FF2B5EF4-FFF2-40B4-BE49-F238E27FC236}">
                  <a16:creationId xmlns:a16="http://schemas.microsoft.com/office/drawing/2014/main" id="{689673CB-C48B-4D05-B6E4-B88CD5BAA0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6C31A20-B341-476E-8C04-A26C87E1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 name="Picture 5" descr="Map&#10;&#10;Description automatically generated">
            <a:extLst>
              <a:ext uri="{FF2B5EF4-FFF2-40B4-BE49-F238E27FC236}">
                <a16:creationId xmlns:a16="http://schemas.microsoft.com/office/drawing/2014/main" id="{345B82E7-ACC8-FE47-8E72-92CE2FF34145}"/>
              </a:ext>
            </a:extLst>
          </p:cNvPr>
          <p:cNvPicPr>
            <a:picLocks noChangeAspect="1"/>
          </p:cNvPicPr>
          <p:nvPr/>
        </p:nvPicPr>
        <p:blipFill>
          <a:blip r:embed="rId4"/>
          <a:stretch>
            <a:fillRect/>
          </a:stretch>
        </p:blipFill>
        <p:spPr>
          <a:xfrm>
            <a:off x="4487333" y="1825346"/>
            <a:ext cx="3209544" cy="2904637"/>
          </a:xfrm>
          <a:prstGeom prst="rect">
            <a:avLst/>
          </a:prstGeom>
        </p:spPr>
      </p:pic>
      <p:grpSp>
        <p:nvGrpSpPr>
          <p:cNvPr id="24" name="Group 23">
            <a:extLst>
              <a:ext uri="{FF2B5EF4-FFF2-40B4-BE49-F238E27FC236}">
                <a16:creationId xmlns:a16="http://schemas.microsoft.com/office/drawing/2014/main" id="{6EFC3492-86BD-4D75-B5B4-C2DBFE0BD1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04093" y="699565"/>
            <a:ext cx="3553132" cy="5156200"/>
            <a:chOff x="7807230" y="2012810"/>
            <a:chExt cx="3251252" cy="3459865"/>
          </a:xfrm>
        </p:grpSpPr>
        <p:sp>
          <p:nvSpPr>
            <p:cNvPr id="25" name="Rectangle 24">
              <a:extLst>
                <a:ext uri="{FF2B5EF4-FFF2-40B4-BE49-F238E27FC236}">
                  <a16:creationId xmlns:a16="http://schemas.microsoft.com/office/drawing/2014/main" id="{F72E5074-2516-4705-BFF1-F508394A0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2259E4C-F24C-4180-AEC3-76255D535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gradFill>
              <a:gsLst>
                <a:gs pos="0">
                  <a:srgbClr val="DADADA"/>
                </a:gs>
                <a:gs pos="100000">
                  <a:srgbClr val="FFFFFE"/>
                </a:gs>
              </a:gsLst>
              <a:lin ang="16200000" scaled="0"/>
            </a:gra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Picture 6" descr="Surface chart&#10;&#10;Description automatically generated">
            <a:extLst>
              <a:ext uri="{FF2B5EF4-FFF2-40B4-BE49-F238E27FC236}">
                <a16:creationId xmlns:a16="http://schemas.microsoft.com/office/drawing/2014/main" id="{9F42E1A0-FB24-7A4B-8981-BF01BCE9D2B7}"/>
              </a:ext>
            </a:extLst>
          </p:cNvPr>
          <p:cNvPicPr>
            <a:picLocks noChangeAspect="1"/>
          </p:cNvPicPr>
          <p:nvPr/>
        </p:nvPicPr>
        <p:blipFill>
          <a:blip r:embed="rId5"/>
          <a:stretch>
            <a:fillRect/>
          </a:stretch>
        </p:blipFill>
        <p:spPr>
          <a:xfrm>
            <a:off x="8275887" y="1885525"/>
            <a:ext cx="3209544" cy="2784279"/>
          </a:xfrm>
          <a:prstGeom prst="rect">
            <a:avLst/>
          </a:prstGeom>
        </p:spPr>
      </p:pic>
      <p:sp>
        <p:nvSpPr>
          <p:cNvPr id="2" name="TextBox 1">
            <a:extLst>
              <a:ext uri="{FF2B5EF4-FFF2-40B4-BE49-F238E27FC236}">
                <a16:creationId xmlns:a16="http://schemas.microsoft.com/office/drawing/2014/main" id="{D27EF186-94DC-B94A-BDD7-721E2F4659D3}"/>
              </a:ext>
            </a:extLst>
          </p:cNvPr>
          <p:cNvSpPr txBox="1"/>
          <p:nvPr/>
        </p:nvSpPr>
        <p:spPr>
          <a:xfrm>
            <a:off x="534774" y="6056243"/>
            <a:ext cx="11122450" cy="646331"/>
          </a:xfrm>
          <a:prstGeom prst="rect">
            <a:avLst/>
          </a:prstGeom>
          <a:noFill/>
        </p:spPr>
        <p:txBody>
          <a:bodyPr wrap="square" rtlCol="0">
            <a:spAutoFit/>
          </a:bodyPr>
          <a:lstStyle/>
          <a:p>
            <a:r>
              <a:rPr lang="en-US" b="1" dirty="0">
                <a:latin typeface="Athelas" panose="02000503000000020003" pitchFamily="2" charset="77"/>
              </a:rPr>
              <a:t>Current formula: Weighted average of these three </a:t>
            </a:r>
            <a:r>
              <a:rPr lang="en-US" b="1" dirty="0" err="1">
                <a:latin typeface="Athelas" panose="02000503000000020003" pitchFamily="2" charset="77"/>
              </a:rPr>
              <a:t>rasters</a:t>
            </a:r>
            <a:r>
              <a:rPr lang="en-US" b="1" dirty="0">
                <a:latin typeface="Athelas" panose="02000503000000020003" pitchFamily="2" charset="77"/>
              </a:rPr>
              <a:t> (after cropping, masking and resampling </a:t>
            </a:r>
            <a:r>
              <a:rPr lang="en-US" b="1" dirty="0" err="1">
                <a:latin typeface="Athelas" panose="02000503000000020003" pitchFamily="2" charset="77"/>
              </a:rPr>
              <a:t>rasters</a:t>
            </a:r>
            <a:r>
              <a:rPr lang="en-US" b="1" dirty="0">
                <a:latin typeface="Athelas" panose="02000503000000020003" pitchFamily="2" charset="77"/>
              </a:rPr>
              <a:t> using bilinear interpolation to the lowest resolution raster which was elevation)</a:t>
            </a:r>
          </a:p>
        </p:txBody>
      </p:sp>
    </p:spTree>
    <p:extLst>
      <p:ext uri="{BB962C8B-B14F-4D97-AF65-F5344CB8AC3E}">
        <p14:creationId xmlns:p14="http://schemas.microsoft.com/office/powerpoint/2010/main" val="3726132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23D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p&#10;&#10;Description automatically generated">
            <a:extLst>
              <a:ext uri="{FF2B5EF4-FFF2-40B4-BE49-F238E27FC236}">
                <a16:creationId xmlns:a16="http://schemas.microsoft.com/office/drawing/2014/main" id="{798DE57B-2049-E946-91EC-2DAD99207DFE}"/>
              </a:ext>
            </a:extLst>
          </p:cNvPr>
          <p:cNvPicPr>
            <a:picLocks noChangeAspect="1"/>
          </p:cNvPicPr>
          <p:nvPr/>
        </p:nvPicPr>
        <p:blipFill>
          <a:blip r:embed="rId3"/>
          <a:stretch>
            <a:fillRect/>
          </a:stretch>
        </p:blipFill>
        <p:spPr>
          <a:xfrm>
            <a:off x="3449744" y="643467"/>
            <a:ext cx="5292512" cy="5571066"/>
          </a:xfrm>
          <a:prstGeom prst="rect">
            <a:avLst/>
          </a:prstGeom>
        </p:spPr>
      </p:pic>
    </p:spTree>
    <p:extLst>
      <p:ext uri="{BB962C8B-B14F-4D97-AF65-F5344CB8AC3E}">
        <p14:creationId xmlns:p14="http://schemas.microsoft.com/office/powerpoint/2010/main" val="2183722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F7A5F-B47D-134A-A4DD-23E4398D58A6}"/>
              </a:ext>
            </a:extLst>
          </p:cNvPr>
          <p:cNvSpPr>
            <a:spLocks noGrp="1"/>
          </p:cNvSpPr>
          <p:nvPr>
            <p:ph type="title"/>
          </p:nvPr>
        </p:nvSpPr>
        <p:spPr>
          <a:xfrm>
            <a:off x="4965430" y="629268"/>
            <a:ext cx="6586491" cy="1286160"/>
          </a:xfrm>
        </p:spPr>
        <p:txBody>
          <a:bodyPr anchor="b">
            <a:normAutofit/>
          </a:bodyPr>
          <a:lstStyle/>
          <a:p>
            <a:r>
              <a:rPr lang="en-US" sz="4100" dirty="0">
                <a:latin typeface="Athelas" panose="02000503000000020003" pitchFamily="2" charset="77"/>
              </a:rPr>
              <a:t>Areas of feedback re: map algebra</a:t>
            </a:r>
          </a:p>
        </p:txBody>
      </p:sp>
      <p:sp>
        <p:nvSpPr>
          <p:cNvPr id="11" name="Content Placeholder 2">
            <a:extLst>
              <a:ext uri="{FF2B5EF4-FFF2-40B4-BE49-F238E27FC236}">
                <a16:creationId xmlns:a16="http://schemas.microsoft.com/office/drawing/2014/main" id="{DCD4670B-06FB-094C-8FBF-98EB9DB44D95}"/>
              </a:ext>
            </a:extLst>
          </p:cNvPr>
          <p:cNvSpPr>
            <a:spLocks noGrp="1"/>
          </p:cNvSpPr>
          <p:nvPr>
            <p:ph idx="1"/>
          </p:nvPr>
        </p:nvSpPr>
        <p:spPr>
          <a:xfrm>
            <a:off x="4965431" y="2438400"/>
            <a:ext cx="6586489" cy="3785419"/>
          </a:xfrm>
        </p:spPr>
        <p:txBody>
          <a:bodyPr>
            <a:normAutofit/>
          </a:bodyPr>
          <a:lstStyle/>
          <a:p>
            <a:r>
              <a:rPr lang="en-US" sz="2000" dirty="0">
                <a:latin typeface="Athelas" panose="02000503000000020003" pitchFamily="2" charset="77"/>
              </a:rPr>
              <a:t>Treating elevation in the formula (masking DEM raster to &lt; 5 m., </a:t>
            </a:r>
            <a:r>
              <a:rPr lang="en-US" sz="2000" dirty="0" err="1">
                <a:latin typeface="Athelas" panose="02000503000000020003" pitchFamily="2" charset="77"/>
              </a:rPr>
              <a:t>etc</a:t>
            </a:r>
            <a:r>
              <a:rPr lang="en-US" sz="2000" dirty="0">
                <a:latin typeface="Athelas" panose="02000503000000020003" pitchFamily="2" charset="77"/>
              </a:rPr>
              <a:t>?)</a:t>
            </a:r>
          </a:p>
          <a:p>
            <a:r>
              <a:rPr lang="en-US" sz="2000" dirty="0">
                <a:latin typeface="Athelas" panose="02000503000000020003" pitchFamily="2" charset="77"/>
              </a:rPr>
              <a:t>Formula itself: Weighted average formula vs. additive, multiplicative, logarithmic etc.?</a:t>
            </a:r>
          </a:p>
          <a:p>
            <a:r>
              <a:rPr lang="en-US" sz="2000" dirty="0">
                <a:latin typeface="Athelas" panose="02000503000000020003" pitchFamily="2" charset="77"/>
              </a:rPr>
              <a:t>Will likely aggregate by mean index values at the district level</a:t>
            </a:r>
          </a:p>
        </p:txBody>
      </p:sp>
      <p:pic>
        <p:nvPicPr>
          <p:cNvPr id="12" name="Picture 4">
            <a:extLst>
              <a:ext uri="{FF2B5EF4-FFF2-40B4-BE49-F238E27FC236}">
                <a16:creationId xmlns:a16="http://schemas.microsoft.com/office/drawing/2014/main" id="{36A46BB1-4458-4565-8AC1-83DCD09C2983}"/>
              </a:ext>
            </a:extLst>
          </p:cNvPr>
          <p:cNvPicPr>
            <a:picLocks noChangeAspect="1"/>
          </p:cNvPicPr>
          <p:nvPr/>
        </p:nvPicPr>
        <p:blipFill rotWithShape="1">
          <a:blip r:embed="rId3"/>
          <a:srcRect l="24292" r="30927" b="-1"/>
          <a:stretch/>
        </p:blipFill>
        <p:spPr>
          <a:xfrm>
            <a:off x="20" y="10"/>
            <a:ext cx="4635571" cy="6857990"/>
          </a:xfrm>
          <a:prstGeom prst="rect">
            <a:avLst/>
          </a:prstGeom>
          <a:effectLst/>
        </p:spPr>
      </p:pic>
      <p:cxnSp>
        <p:nvCxnSpPr>
          <p:cNvPr id="13"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312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1396</Words>
  <Application>Microsoft Macintosh PowerPoint</Application>
  <PresentationFormat>Widescreen</PresentationFormat>
  <Paragraphs>82</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Athelas</vt:lpstr>
      <vt:lpstr>Calibri</vt:lpstr>
      <vt:lpstr>Calibri Light</vt:lpstr>
      <vt:lpstr>Office Theme</vt:lpstr>
      <vt:lpstr>Climate, Conflict and Poverty in Ethiopia</vt:lpstr>
      <vt:lpstr>Climate change, poverty, and conflict is a triple-threat in developing nations</vt:lpstr>
      <vt:lpstr>PowerPoint Presentation</vt:lpstr>
      <vt:lpstr>Research question: Which populations are suffering from climate change, poverty, and conflict at the same time? </vt:lpstr>
      <vt:lpstr>Final output: A web map of Ethiopian districts that rank high on all three indices</vt:lpstr>
      <vt:lpstr>1. Generating a type of climate vulnerability index using map algebra</vt:lpstr>
      <vt:lpstr>PowerPoint Presentation</vt:lpstr>
      <vt:lpstr>PowerPoint Presentation</vt:lpstr>
      <vt:lpstr>Areas of feedback re: map algebra</vt:lpstr>
      <vt:lpstr>1. Mapping district-level poverty to visually see trends</vt:lpstr>
      <vt:lpstr>We see higher poverty in climate-vulnerable districts</vt:lpstr>
      <vt:lpstr>1. Mapping district-level conflict to visually see trends</vt:lpstr>
      <vt:lpstr>More conflict events in Addis Ababa, Dire Dawa, Harari and Oromia districts</vt:lpstr>
      <vt:lpstr>Counting points in polygons to measure conflict severity</vt:lpstr>
      <vt:lpstr>COVID-19 cases per 100,000 (as of Oct 29, 2020)  Source: Humanitarian Data Exchange, OCHA Ethiopia </vt:lpstr>
      <vt:lpstr>Location of health sites, 2020  Source: Humanitarian Data Exchange (HDX), OCHA Ethiopia</vt:lpstr>
      <vt:lpstr>Location of refugee camps, 2020  Source: Humanitarian Data Exchange, OCHA Ethiopia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Conflict and Poverty in Ethiopia</dc:title>
  <dc:creator>Sri Ramesh</dc:creator>
  <cp:lastModifiedBy>Sri Ramesh</cp:lastModifiedBy>
  <cp:revision>4</cp:revision>
  <dcterms:created xsi:type="dcterms:W3CDTF">2020-12-04T21:24:38Z</dcterms:created>
  <dcterms:modified xsi:type="dcterms:W3CDTF">2020-12-04T22:37:01Z</dcterms:modified>
</cp:coreProperties>
</file>

<file path=docProps/thumbnail.jpeg>
</file>